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2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307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071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7870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312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04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606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939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448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69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8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4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426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469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01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8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58D26B2-418B-40C2-A58C-51FDF7321EF0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8A20074-71E4-486A-9D64-2B958CF6AE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106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4770" y="1459377"/>
            <a:ext cx="976581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Тема семинара:</a:t>
            </a:r>
          </a:p>
          <a:p>
            <a:pPr algn="ctr"/>
            <a:r>
              <a:rPr lang="ru-RU" sz="5400" b="1" spc="50" dirty="0" smtClean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«Духовно – нравственное </a:t>
            </a:r>
          </a:p>
          <a:p>
            <a:pPr algn="ctr"/>
            <a:r>
              <a:rPr lang="ru-RU" sz="5400" b="1" spc="50" dirty="0" smtClean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обучение </a:t>
            </a:r>
          </a:p>
          <a:p>
            <a:pPr algn="ctr"/>
            <a:r>
              <a:rPr lang="ru-RU" sz="5400" b="1" spc="50" dirty="0" smtClean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 воспитание школьников»</a:t>
            </a:r>
            <a:endParaRPr lang="ru-RU" sz="5400" b="1" cap="none" spc="50" dirty="0">
              <a:ln w="0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0225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22" y="417095"/>
            <a:ext cx="11742820" cy="61243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Задачи: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4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Самоопределение личности, создание условий для ее самореализации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4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Укрепление и совершенствование правового государства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4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Адекватный мировому уровень общей и профессиональной культуры общества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4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Формирование у обучающихся адекватной современному уровню знаний и уровню образовательной программы (ступени обучения) картины мира; интеграция личности в национальную и мировую </a:t>
            </a:r>
            <a:r>
              <a:rPr lang="ru-RU" sz="24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культуру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4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Формирование человека и гражданина, интегрированного в современное ему общество и нацеленного на совершенствование этого общества, формирование духовно-нравственной личности, воспроизводства и развитие кадрового потенциала общества</a:t>
            </a:r>
          </a:p>
          <a:p>
            <a:endParaRPr lang="ru-RU" sz="16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183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264" y="769566"/>
            <a:ext cx="11710736" cy="60631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Способы развития мотивации</a:t>
            </a:r>
            <a:r>
              <a:rPr lang="ru-RU" sz="2400" b="1" cap="none" spc="50" dirty="0" smtClean="0">
                <a:ln w="0"/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:</a:t>
            </a:r>
          </a:p>
          <a:p>
            <a:pPr algn="ctr"/>
            <a:endParaRPr lang="ru-RU" sz="2400" b="1" cap="none" spc="50" dirty="0" smtClean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marL="457200" indent="-457200">
              <a:buAutoNum type="arabicPeriod"/>
            </a:pPr>
            <a:r>
              <a:rPr lang="ru-RU" sz="36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Организация образовательного процесса.</a:t>
            </a:r>
          </a:p>
          <a:p>
            <a:pPr marL="457200" indent="-457200">
              <a:buAutoNum type="arabicPeriod"/>
            </a:pPr>
            <a:r>
              <a:rPr lang="ru-RU" sz="36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Использование нетрадиционных форм обучения.</a:t>
            </a:r>
          </a:p>
          <a:p>
            <a:pPr marL="457200" indent="-457200">
              <a:buAutoNum type="arabicPeriod"/>
            </a:pPr>
            <a:r>
              <a:rPr lang="ru-RU" sz="36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Проблемные ситуации.</a:t>
            </a:r>
          </a:p>
          <a:p>
            <a:pPr marL="457200" indent="-457200">
              <a:buAutoNum type="arabicPeriod"/>
            </a:pPr>
            <a:r>
              <a:rPr lang="ru-RU" sz="36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Культура общения.</a:t>
            </a:r>
          </a:p>
          <a:p>
            <a:pPr marL="457200" indent="-457200">
              <a:buAutoNum type="arabicPeriod"/>
            </a:pPr>
            <a:r>
              <a:rPr lang="ru-RU" sz="36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Чувство юмора.</a:t>
            </a:r>
          </a:p>
          <a:p>
            <a:pPr marL="457200" indent="-457200">
              <a:buAutoNum type="arabicPeriod"/>
            </a:pPr>
            <a:r>
              <a:rPr lang="ru-RU" sz="36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Ситуации успеха.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3600" b="1" cap="none" spc="50" dirty="0" smtClean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endParaRPr lang="ru-RU" sz="3600" b="1" cap="none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9597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136" y="914399"/>
            <a:ext cx="11155569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Личностно – развивающие ситуации:</a:t>
            </a:r>
          </a:p>
          <a:p>
            <a:pPr algn="ctr"/>
            <a:endParaRPr lang="ru-RU" sz="4000" b="1" cap="none" spc="50" dirty="0" smtClean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sz="4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Проблемная</a:t>
            </a:r>
          </a:p>
          <a:p>
            <a:pPr marL="342900" indent="-342900">
              <a:buFontTx/>
              <a:buChar char="-"/>
            </a:pPr>
            <a:r>
              <a:rPr lang="ru-RU" sz="4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Прогностическая</a:t>
            </a:r>
          </a:p>
          <a:p>
            <a:pPr marL="342900" indent="-342900">
              <a:buFontTx/>
              <a:buChar char="-"/>
            </a:pPr>
            <a:r>
              <a:rPr lang="ru-RU" sz="4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Конструктивная</a:t>
            </a:r>
          </a:p>
          <a:p>
            <a:pPr marL="342900" indent="-342900">
              <a:buFontTx/>
              <a:buChar char="-"/>
            </a:pPr>
            <a:r>
              <a:rPr lang="ru-RU" sz="40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Оценочная</a:t>
            </a:r>
          </a:p>
          <a:p>
            <a:pPr marL="342900" indent="-342900">
              <a:buFontTx/>
              <a:buChar char="-"/>
            </a:pPr>
            <a:r>
              <a:rPr lang="ru-RU" sz="4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Аналитическая</a:t>
            </a:r>
          </a:p>
          <a:p>
            <a:pPr marL="342900" indent="-342900">
              <a:buFontTx/>
              <a:buChar char="-"/>
            </a:pPr>
            <a:r>
              <a:rPr lang="ru-RU" sz="40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Р</a:t>
            </a:r>
            <a:r>
              <a:rPr lang="ru-RU" sz="40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епродуктивная</a:t>
            </a:r>
          </a:p>
          <a:p>
            <a:pPr algn="ctr"/>
            <a:endParaRPr lang="ru-RU" sz="20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endParaRPr lang="ru-RU" sz="20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64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4821" y="657726"/>
            <a:ext cx="10198101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«В</a:t>
            </a:r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ажную роль в духовно – нравственном </a:t>
            </a:r>
          </a:p>
          <a:p>
            <a:pPr algn="ctr"/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воспитании играет личность</a:t>
            </a:r>
          </a:p>
          <a:p>
            <a:pPr algn="ctr"/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 самого учителя, его позиция и образ: </a:t>
            </a:r>
          </a:p>
          <a:p>
            <a:pPr algn="ctr"/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эмоциональность, </a:t>
            </a:r>
            <a:r>
              <a:rPr lang="ru-RU" sz="48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о</a:t>
            </a:r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тветственность, </a:t>
            </a:r>
          </a:p>
          <a:p>
            <a:pPr algn="ctr"/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педагогическая любовь, </a:t>
            </a:r>
          </a:p>
          <a:p>
            <a:pPr algn="ctr"/>
            <a:r>
              <a:rPr lang="ru-RU" sz="4800" b="1" cap="none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педагогический </a:t>
            </a:r>
            <a:r>
              <a:rPr lang="ru-RU" sz="4800" b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onotype Corsiva" panose="03010101010201010101" pitchFamily="66" charset="0"/>
              </a:rPr>
              <a:t>оптимизм»</a:t>
            </a:r>
          </a:p>
          <a:p>
            <a:pPr algn="r"/>
            <a:r>
              <a:rPr lang="ru-RU" sz="3200" b="1" spc="50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j-lt"/>
              </a:rPr>
              <a:t>(А.С. Макаренко)</a:t>
            </a:r>
          </a:p>
          <a:p>
            <a:pPr algn="ctr"/>
            <a:endParaRPr lang="ru-RU" sz="4800" b="1" cap="none" spc="50" dirty="0">
              <a:ln w="0"/>
              <a:solidFill>
                <a:schemeClr val="accent1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5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29</TotalTime>
  <Words>157</Words>
  <Application>Microsoft Office PowerPoint</Application>
  <PresentationFormat>Широкоэкранный</PresentationFormat>
  <Paragraphs>33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Monotype Corsiva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5</cp:revision>
  <dcterms:created xsi:type="dcterms:W3CDTF">2019-02-15T06:57:37Z</dcterms:created>
  <dcterms:modified xsi:type="dcterms:W3CDTF">2019-02-15T07:27:35Z</dcterms:modified>
</cp:coreProperties>
</file>