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95" r:id="rId30"/>
    <p:sldId id="292" r:id="rId31"/>
    <p:sldId id="294" r:id="rId32"/>
    <p:sldId id="293" r:id="rId33"/>
    <p:sldId id="291" r:id="rId34"/>
    <p:sldId id="290" r:id="rId35"/>
    <p:sldId id="296" r:id="rId36"/>
    <p:sldId id="297" r:id="rId37"/>
    <p:sldId id="286" r:id="rId38"/>
    <p:sldId id="287" r:id="rId39"/>
    <p:sldId id="288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14" autoAdjust="0"/>
    <p:restoredTop sz="94660"/>
  </p:normalViewPr>
  <p:slideViewPr>
    <p:cSldViewPr>
      <p:cViewPr varScale="1">
        <p:scale>
          <a:sx n="68" d="100"/>
          <a:sy n="68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B52F01-8B3C-40BA-A1D9-1C790FC6570D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E0AB0-7B4C-4046-BF1A-2822951D87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E0AB0-7B4C-4046-BF1A-2822951D8761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E9C5F-2374-4124-BF4D-0163CA927AD8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3B6D-AE87-4D3F-BC7D-530DC11EB3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E9C5F-2374-4124-BF4D-0163CA927AD8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3B6D-AE87-4D3F-BC7D-530DC11EB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E9C5F-2374-4124-BF4D-0163CA927AD8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3B6D-AE87-4D3F-BC7D-530DC11EB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E9C5F-2374-4124-BF4D-0163CA927AD8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3B6D-AE87-4D3F-BC7D-530DC11EB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E9C5F-2374-4124-BF4D-0163CA927AD8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4733B6D-AE87-4D3F-BC7D-530DC11EB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E9C5F-2374-4124-BF4D-0163CA927AD8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3B6D-AE87-4D3F-BC7D-530DC11EB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E9C5F-2374-4124-BF4D-0163CA927AD8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3B6D-AE87-4D3F-BC7D-530DC11EB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E9C5F-2374-4124-BF4D-0163CA927AD8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3B6D-AE87-4D3F-BC7D-530DC11EB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E9C5F-2374-4124-BF4D-0163CA927AD8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3B6D-AE87-4D3F-BC7D-530DC11EB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E9C5F-2374-4124-BF4D-0163CA927AD8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3B6D-AE87-4D3F-BC7D-530DC11EB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E9C5F-2374-4124-BF4D-0163CA927AD8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3B6D-AE87-4D3F-BC7D-530DC11EB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C5E9C5F-2374-4124-BF4D-0163CA927AD8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4733B6D-AE87-4D3F-BC7D-530DC11EB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school-russia.prosv.ru/ebooks/lib/25_Gogol_Mertvie_duwi/2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643050"/>
            <a:ext cx="7600976" cy="1643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ЛИТЕРАТУРНОЕ ПУТЕШЕСТВИЕ</a:t>
            </a:r>
            <a:br>
              <a:rPr lang="ru-RU" dirty="0" smtClean="0"/>
            </a:br>
            <a:r>
              <a:rPr lang="ru-RU" dirty="0" smtClean="0"/>
              <a:t>«ЕДА В ЖИЗНИ И НА СТРАНИЦАХ</a:t>
            </a:r>
            <a:br>
              <a:rPr lang="ru-RU" dirty="0" smtClean="0"/>
            </a:br>
            <a:r>
              <a:rPr lang="ru-RU" dirty="0" smtClean="0"/>
              <a:t>РУССКОЙ КЛАССИКИ»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57760"/>
            <a:ext cx="6400800" cy="135732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«НАДО ЕСТЬ, ЧТОБЫ ЖИТЬ, </a:t>
            </a:r>
            <a:endParaRPr lang="ru-RU" dirty="0" smtClean="0"/>
          </a:p>
          <a:p>
            <a:r>
              <a:rPr lang="ru-RU" dirty="0" smtClean="0"/>
              <a:t>А </a:t>
            </a:r>
            <a:r>
              <a:rPr lang="ru-RU" dirty="0" smtClean="0"/>
              <a:t>НЕ ЖИТЬ, ЧТОБЫ ЕСТЬ</a:t>
            </a:r>
            <a:r>
              <a:rPr lang="ru-RU" dirty="0" smtClean="0"/>
              <a:t>»</a:t>
            </a:r>
          </a:p>
          <a:p>
            <a:r>
              <a:rPr lang="ru-RU" dirty="0" smtClean="0"/>
              <a:t>                                                        СОКРАТ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"Каким бы ни был стол, есть нужно с умом", - говорили на Руси.</a:t>
            </a:r>
            <a:endParaRPr lang="ru-RU" dirty="0"/>
          </a:p>
        </p:txBody>
      </p:sp>
      <p:pic>
        <p:nvPicPr>
          <p:cNvPr id="5122" name="Picture 2" descr="C:\Users\Admin\Desktop\img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488"/>
            <a:ext cx="4996404" cy="4714908"/>
          </a:xfrm>
          <a:prstGeom prst="rect">
            <a:avLst/>
          </a:prstGeom>
          <a:noFill/>
        </p:spPr>
      </p:pic>
      <p:pic>
        <p:nvPicPr>
          <p:cNvPr id="5124" name="Picture 4" descr="C:\Users\Admin\Desktop\nedoros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725196"/>
            <a:ext cx="3960818" cy="534714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img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9144000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УХА</a:t>
            </a:r>
            <a:endParaRPr lang="ru-RU" dirty="0"/>
          </a:p>
        </p:txBody>
      </p:sp>
      <p:pic>
        <p:nvPicPr>
          <p:cNvPr id="2050" name="Picture 2" descr="C:\$Recycle.Bin\S-1-5-21-341725020-1575692546-3277781621-1000\$RS8MTYJ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114802"/>
            <a:ext cx="7429551" cy="557216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ПЕЛЬМЕНИ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142984"/>
            <a:ext cx="7972452" cy="1400172"/>
          </a:xfrm>
        </p:spPr>
        <p:txBody>
          <a:bodyPr/>
          <a:lstStyle/>
          <a:p>
            <a:r>
              <a:rPr lang="ru-RU" dirty="0" smtClean="0"/>
              <a:t>Дословный перевод с финского языка слово пельмени: «</a:t>
            </a:r>
            <a:r>
              <a:rPr lang="ru-RU" dirty="0" err="1" smtClean="0"/>
              <a:t>пель</a:t>
            </a:r>
            <a:r>
              <a:rPr lang="ru-RU" dirty="0" smtClean="0"/>
              <a:t>» – ухо, «</a:t>
            </a:r>
            <a:r>
              <a:rPr lang="ru-RU" dirty="0" err="1" smtClean="0"/>
              <a:t>мень</a:t>
            </a:r>
            <a:r>
              <a:rPr lang="ru-RU" dirty="0" smtClean="0"/>
              <a:t>» – хлеб, что на русском обозначает – ушки из теста</a:t>
            </a:r>
          </a:p>
          <a:p>
            <a:endParaRPr lang="ru-RU" dirty="0"/>
          </a:p>
        </p:txBody>
      </p:sp>
      <p:pic>
        <p:nvPicPr>
          <p:cNvPr id="3074" name="Picture 2" descr="C:\Users\Admin\Desktop\80593449-russian-dumplings-pelmeni-in-white-bow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28858" y="7215214"/>
            <a:ext cx="12382500" cy="9020176"/>
          </a:xfrm>
          <a:prstGeom prst="rect">
            <a:avLst/>
          </a:prstGeom>
          <a:noFill/>
        </p:spPr>
      </p:pic>
      <p:pic>
        <p:nvPicPr>
          <p:cNvPr id="1027" name="Picture 3" descr="C:\Users\Admin\Desktop\80593449-russian-dumplings-pelmeni-in-white-bow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1738" y="2571743"/>
            <a:ext cx="7069286" cy="400336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5643570" cy="378621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Вошел: и пробка в потолок,</a:t>
            </a:r>
            <a:br>
              <a:rPr lang="ru-RU" dirty="0" smtClean="0"/>
            </a:br>
            <a:r>
              <a:rPr lang="ru-RU" dirty="0" smtClean="0"/>
              <a:t>Вина кометы брызнул ток;</a:t>
            </a:r>
            <a:br>
              <a:rPr lang="ru-RU" dirty="0" smtClean="0"/>
            </a:br>
            <a:r>
              <a:rPr lang="ru-RU" i="1" u="sng" dirty="0" smtClean="0"/>
              <a:t>Пред ним </a:t>
            </a:r>
            <a:r>
              <a:rPr lang="ru-RU" i="1" u="sng" dirty="0" err="1" smtClean="0"/>
              <a:t>roast-beef</a:t>
            </a:r>
            <a:r>
              <a:rPr lang="ru-RU" i="1" u="sng" dirty="0" smtClean="0"/>
              <a:t> окровавленный</a:t>
            </a:r>
            <a:r>
              <a:rPr lang="ru-RU" b="1" u="sng" dirty="0" smtClean="0"/>
              <a:t>,</a:t>
            </a:r>
            <a:br>
              <a:rPr lang="ru-RU" b="1" u="sng" dirty="0" smtClean="0"/>
            </a:br>
            <a:r>
              <a:rPr lang="ru-RU" dirty="0" smtClean="0"/>
              <a:t>И </a:t>
            </a:r>
            <a:r>
              <a:rPr lang="ru-RU" dirty="0" err="1" smtClean="0"/>
              <a:t>трюфли</a:t>
            </a:r>
            <a:r>
              <a:rPr lang="ru-RU" dirty="0" smtClean="0"/>
              <a:t>, роскошь юных лет,</a:t>
            </a:r>
            <a:br>
              <a:rPr lang="ru-RU" dirty="0" smtClean="0"/>
            </a:br>
            <a:r>
              <a:rPr lang="ru-RU" dirty="0" smtClean="0"/>
              <a:t>Французской кухни лучший цвет,</a:t>
            </a:r>
            <a:br>
              <a:rPr lang="ru-RU" dirty="0" smtClean="0"/>
            </a:br>
            <a:r>
              <a:rPr lang="ru-RU" dirty="0" smtClean="0"/>
              <a:t>И Страсбурга пирог нетленный</a:t>
            </a:r>
            <a:br>
              <a:rPr lang="ru-RU" dirty="0" smtClean="0"/>
            </a:br>
            <a:r>
              <a:rPr lang="ru-RU" dirty="0" smtClean="0"/>
              <a:t>Меж сыром </a:t>
            </a:r>
            <a:r>
              <a:rPr lang="ru-RU" dirty="0" err="1" smtClean="0"/>
              <a:t>лимбургским</a:t>
            </a:r>
            <a:r>
              <a:rPr lang="ru-RU" dirty="0" smtClean="0"/>
              <a:t> живым</a:t>
            </a:r>
            <a:br>
              <a:rPr lang="ru-RU" dirty="0" smtClean="0"/>
            </a:br>
            <a:r>
              <a:rPr lang="ru-RU" dirty="0" smtClean="0"/>
              <a:t>И ананасом золотым.</a:t>
            </a:r>
          </a:p>
          <a:p>
            <a:endParaRPr lang="ru-RU" dirty="0"/>
          </a:p>
        </p:txBody>
      </p:sp>
      <p:pic>
        <p:nvPicPr>
          <p:cNvPr id="27652" name="Picture 4" descr="C:\Users\Admin\Desktop\3323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6575" y="857232"/>
            <a:ext cx="3666699" cy="53578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Ростбиф</a:t>
            </a:r>
            <a:endParaRPr lang="ru-RU" dirty="0"/>
          </a:p>
        </p:txBody>
      </p:sp>
      <p:pic>
        <p:nvPicPr>
          <p:cNvPr id="28674" name="Picture 2" descr="C:\Users\Admin\Desktop\s12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2"/>
            <a:ext cx="8229600" cy="54209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Трюфели</a:t>
            </a:r>
            <a:endParaRPr lang="ru-RU" dirty="0"/>
          </a:p>
        </p:txBody>
      </p:sp>
      <p:pic>
        <p:nvPicPr>
          <p:cNvPr id="29698" name="Picture 2" descr="C:\Users\Admin\Desktop\griby_tryufeli_7_11080109-768x5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4968001" cy="4455008"/>
          </a:xfrm>
          <a:prstGeom prst="rect">
            <a:avLst/>
          </a:prstGeom>
          <a:noFill/>
        </p:spPr>
      </p:pic>
      <p:pic>
        <p:nvPicPr>
          <p:cNvPr id="29699" name="Picture 3" descr="C:\Users\Admin\Desktop\Грибоискайт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262167"/>
            <a:ext cx="4000528" cy="40957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СТРАСБУРГСКИЙ ПИРОГ</a:t>
            </a:r>
            <a:endParaRPr lang="ru-RU" dirty="0"/>
          </a:p>
        </p:txBody>
      </p:sp>
      <p:pic>
        <p:nvPicPr>
          <p:cNvPr id="30722" name="Picture 2" descr="C:\Users\Admin\Desktop\pate-croute-richelieu_1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285860"/>
            <a:ext cx="7000924" cy="5380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Лимбургский</a:t>
            </a:r>
            <a:r>
              <a:rPr lang="ru-RU" dirty="0" smtClean="0"/>
              <a:t> сыр </a:t>
            </a:r>
            <a:endParaRPr lang="ru-RU" dirty="0"/>
          </a:p>
        </p:txBody>
      </p:sp>
      <p:pic>
        <p:nvPicPr>
          <p:cNvPr id="31746" name="Picture 2" descr="C:\Users\Admin\Desktop\TATATA-0-2017_08_13_1138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948" y="1357298"/>
            <a:ext cx="7913133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АНАНАС</a:t>
            </a:r>
            <a:endParaRPr lang="ru-RU" dirty="0"/>
          </a:p>
        </p:txBody>
      </p:sp>
      <p:pic>
        <p:nvPicPr>
          <p:cNvPr id="32770" name="Picture 2" descr="C:\Users\Admin\Desktop\Kak_est_ananas_Как-есть-анана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142984"/>
            <a:ext cx="7533640" cy="53578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ДРЕВНЯЯ ГРЕЦИЯ</a:t>
            </a:r>
            <a:endParaRPr lang="ru-RU" dirty="0"/>
          </a:p>
        </p:txBody>
      </p:sp>
      <p:pic>
        <p:nvPicPr>
          <p:cNvPr id="4" name="Содержимое 3" descr="acropolis-1348511__3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142984"/>
            <a:ext cx="8501122" cy="5532516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ТЮРЯ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686056"/>
          </a:xfrm>
        </p:spPr>
        <p:txBody>
          <a:bodyPr/>
          <a:lstStyle/>
          <a:p>
            <a:r>
              <a:rPr lang="ru-RU" dirty="0" smtClean="0"/>
              <a:t>Если заглянуть в этимологический словарь, то обнаружится, что слово «тюря» является исконно-русским. Скорее всего, слово произошло от глагола «тереть», то есть «мельчить, крошить».</a:t>
            </a:r>
          </a:p>
          <a:p>
            <a:endParaRPr lang="ru-RU" dirty="0"/>
          </a:p>
        </p:txBody>
      </p:sp>
      <p:pic>
        <p:nvPicPr>
          <p:cNvPr id="33796" name="Picture 4" descr="C:\Users\Admin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57628"/>
            <a:ext cx="4929190" cy="2780079"/>
          </a:xfrm>
          <a:prstGeom prst="rect">
            <a:avLst/>
          </a:prstGeom>
          <a:noFill/>
        </p:spPr>
      </p:pic>
      <p:pic>
        <p:nvPicPr>
          <p:cNvPr id="33797" name="Picture 5" descr="C:\Users\Admin\Desktop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1" y="3857628"/>
            <a:ext cx="4214810" cy="278608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Студень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Чесноком заправили</a:t>
            </a:r>
          </a:p>
          <a:p>
            <a:pPr>
              <a:buNone/>
            </a:pPr>
            <a:r>
              <a:rPr lang="ru-RU" dirty="0" smtClean="0"/>
              <a:t>И бульон добавили,</a:t>
            </a:r>
          </a:p>
          <a:p>
            <a:pPr>
              <a:buNone/>
            </a:pPr>
            <a:r>
              <a:rPr lang="ru-RU" dirty="0" smtClean="0"/>
              <a:t>Он застыл , готов к столу,</a:t>
            </a:r>
          </a:p>
          <a:p>
            <a:pPr>
              <a:buNone/>
            </a:pPr>
            <a:r>
              <a:rPr lang="ru-RU" dirty="0" smtClean="0"/>
              <a:t>Очень я его люблю.</a:t>
            </a:r>
          </a:p>
          <a:p>
            <a:pPr>
              <a:buNone/>
            </a:pPr>
            <a:r>
              <a:rPr lang="ru-RU" dirty="0" smtClean="0"/>
              <a:t>На столе он молодец,</a:t>
            </a:r>
          </a:p>
          <a:p>
            <a:pPr>
              <a:buNone/>
            </a:pPr>
            <a:r>
              <a:rPr lang="ru-RU" dirty="0" smtClean="0"/>
              <a:t>Мама варит…</a:t>
            </a:r>
          </a:p>
          <a:p>
            <a:endParaRPr lang="ru-RU" dirty="0"/>
          </a:p>
        </p:txBody>
      </p:sp>
      <p:pic>
        <p:nvPicPr>
          <p:cNvPr id="34819" name="Picture 3" descr="C:\Users\Admin\Desktop\Рисунок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571612"/>
            <a:ext cx="3714776" cy="2643206"/>
          </a:xfrm>
          <a:prstGeom prst="rect">
            <a:avLst/>
          </a:prstGeom>
          <a:noFill/>
        </p:spPr>
      </p:pic>
      <p:pic>
        <p:nvPicPr>
          <p:cNvPr id="34820" name="Picture 4" descr="C:\Users\Admin\Desktop\Рисунок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4286256"/>
            <a:ext cx="3694113" cy="22923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274638"/>
            <a:ext cx="4186238" cy="1143000"/>
          </a:xfrm>
        </p:spPr>
        <p:txBody>
          <a:bodyPr/>
          <a:lstStyle/>
          <a:p>
            <a:r>
              <a:rPr lang="ru-RU" dirty="0" smtClean="0"/>
              <a:t>КУРНИК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4857784" cy="616650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800" dirty="0" err="1" smtClean="0"/>
              <a:t>Курник</a:t>
            </a:r>
            <a:r>
              <a:rPr lang="ru-RU" sz="3800" dirty="0" smtClean="0"/>
              <a:t> – это праздничный пирог.</a:t>
            </a:r>
          </a:p>
          <a:p>
            <a:pPr>
              <a:buNone/>
            </a:pPr>
            <a:r>
              <a:rPr lang="ru-RU" sz="3800" dirty="0" smtClean="0"/>
              <a:t>К нам пришёл со свадебного пира.</a:t>
            </a:r>
          </a:p>
          <a:p>
            <a:pPr>
              <a:buNone/>
            </a:pPr>
            <a:r>
              <a:rPr lang="ru-RU" sz="3800" dirty="0" smtClean="0"/>
              <a:t>И его поэт, как только мог,</a:t>
            </a:r>
          </a:p>
          <a:p>
            <a:pPr>
              <a:buNone/>
            </a:pPr>
            <a:r>
              <a:rPr lang="ru-RU" sz="3800" dirty="0" smtClean="0"/>
              <a:t>Воспевал своею славной лирой.</a:t>
            </a:r>
          </a:p>
          <a:p>
            <a:pPr>
              <a:buNone/>
            </a:pPr>
            <a:r>
              <a:rPr lang="ru-RU" sz="3800" dirty="0" smtClean="0"/>
              <a:t>Украшать фигурками людей</a:t>
            </a:r>
          </a:p>
          <a:p>
            <a:pPr>
              <a:buNone/>
            </a:pPr>
            <a:r>
              <a:rPr lang="ru-RU" sz="3800" dirty="0" smtClean="0"/>
              <a:t>Стали как обрядовое блюдо,</a:t>
            </a:r>
          </a:p>
          <a:p>
            <a:pPr>
              <a:buNone/>
            </a:pPr>
            <a:r>
              <a:rPr lang="ru-RU" sz="3800" dirty="0" smtClean="0"/>
              <a:t>И цветами, радостью детей,</a:t>
            </a:r>
          </a:p>
          <a:p>
            <a:pPr>
              <a:buNone/>
            </a:pPr>
            <a:r>
              <a:rPr lang="ru-RU" sz="3800" dirty="0" smtClean="0"/>
              <a:t>Мастерицы, создавая чудо.</a:t>
            </a:r>
          </a:p>
          <a:p>
            <a:pPr>
              <a:buNone/>
            </a:pPr>
            <a:r>
              <a:rPr lang="ru-RU" sz="3800" dirty="0" err="1" smtClean="0"/>
              <a:t>Курник</a:t>
            </a:r>
            <a:r>
              <a:rPr lang="ru-RU" sz="3800" dirty="0" smtClean="0"/>
              <a:t> был, конечно же, венцом,</a:t>
            </a:r>
          </a:p>
          <a:p>
            <a:pPr>
              <a:buNone/>
            </a:pPr>
            <a:r>
              <a:rPr lang="ru-RU" sz="3800" dirty="0" smtClean="0"/>
              <a:t>Чудом кулинарного искусства.</a:t>
            </a:r>
          </a:p>
          <a:p>
            <a:pPr>
              <a:buNone/>
            </a:pPr>
            <a:r>
              <a:rPr lang="ru-RU" sz="3800" dirty="0" smtClean="0"/>
              <a:t>Куполообразным пирогом,</a:t>
            </a:r>
          </a:p>
          <a:p>
            <a:pPr>
              <a:buNone/>
            </a:pPr>
            <a:r>
              <a:rPr lang="ru-RU" sz="3800" dirty="0" smtClean="0"/>
              <a:t>Добрые рождая в людях чувства.</a:t>
            </a:r>
          </a:p>
          <a:p>
            <a:pPr>
              <a:buNone/>
            </a:pPr>
            <a:r>
              <a:rPr lang="ru-RU" sz="3800" dirty="0" smtClean="0"/>
              <a:t>В центре - на торжественных пирах,</a:t>
            </a:r>
          </a:p>
          <a:p>
            <a:pPr>
              <a:buNone/>
            </a:pPr>
            <a:r>
              <a:rPr lang="ru-RU" sz="3800" dirty="0" smtClean="0"/>
              <a:t>Сделан в форме шапки Мономаха,</a:t>
            </a:r>
          </a:p>
          <a:p>
            <a:pPr>
              <a:buNone/>
            </a:pPr>
            <a:r>
              <a:rPr lang="ru-RU" sz="3800" dirty="0" smtClean="0"/>
              <a:t>Глянешь, так и скажешь: «Ах,</a:t>
            </a:r>
          </a:p>
          <a:p>
            <a:pPr>
              <a:buNone/>
            </a:pPr>
            <a:r>
              <a:rPr lang="ru-RU" sz="3800" dirty="0" smtClean="0"/>
              <a:t>Вот пирог души твоей размаха»!  </a:t>
            </a:r>
          </a:p>
          <a:p>
            <a:endParaRPr lang="ru-RU" dirty="0"/>
          </a:p>
        </p:txBody>
      </p:sp>
      <p:pic>
        <p:nvPicPr>
          <p:cNvPr id="35842" name="Picture 2" descr="C:\Users\Admin\Desktop\Рисунок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000240"/>
            <a:ext cx="3929058" cy="314327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ОКРОШКА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4003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Да здравствует напиток славный,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И производное его: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Окрошка летом — суп наш главный,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Вкусней его — нет ничего!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6867" name="Picture 3" descr="C:\Users\Admin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571876"/>
            <a:ext cx="5500726" cy="328612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«ВЕЛИКИЕ ПОВАРА» русской литературы</a:t>
            </a:r>
            <a:endParaRPr lang="ru-RU" dirty="0"/>
          </a:p>
        </p:txBody>
      </p:sp>
      <p:pic>
        <p:nvPicPr>
          <p:cNvPr id="37890" name="Picture 2" descr="C:\Users\Admin\Desktop\hello_html_m1cf4b89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214554"/>
            <a:ext cx="3147579" cy="3464767"/>
          </a:xfrm>
          <a:prstGeom prst="rect">
            <a:avLst/>
          </a:prstGeom>
          <a:noFill/>
        </p:spPr>
      </p:pic>
      <p:pic>
        <p:nvPicPr>
          <p:cNvPr id="37891" name="Picture 3" descr="C:\Users\Admin\Desktop\123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214554"/>
            <a:ext cx="2800066" cy="3500462"/>
          </a:xfrm>
          <a:prstGeom prst="rect">
            <a:avLst/>
          </a:prstGeom>
          <a:noFill/>
        </p:spPr>
      </p:pic>
      <p:pic>
        <p:nvPicPr>
          <p:cNvPr id="37892" name="Picture 4" descr="C:\Users\Admin\Desktop\2o3C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66" y="2143116"/>
            <a:ext cx="3071834" cy="355479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ШАНЕЖКИ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142984"/>
            <a:ext cx="8229600" cy="5429288"/>
          </a:xfrm>
        </p:spPr>
        <p:txBody>
          <a:bodyPr/>
          <a:lstStyle/>
          <a:p>
            <a:r>
              <a:rPr lang="ru-RU" dirty="0" smtClean="0"/>
              <a:t>Шанежки – это уменьшительно ласкательное от слова шаньги - открытые пирожки или лепешки с намазкой. По виду похожи на ватрушки, но в отличие от них, шаньги без сильного углубления для начинки, которая может быть сметанной, творожной, картофельной или из каши.</a:t>
            </a:r>
          </a:p>
          <a:p>
            <a:endParaRPr lang="ru-RU" dirty="0"/>
          </a:p>
        </p:txBody>
      </p:sp>
      <p:pic>
        <p:nvPicPr>
          <p:cNvPr id="1026" name="Picture 2" descr="C:\Users\Admin\Desktop\99698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4286256"/>
            <a:ext cx="5851525" cy="242889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ПРЯГЛЫ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пряглы</a:t>
            </a:r>
            <a:r>
              <a:rPr lang="ru-RU" dirty="0" smtClean="0"/>
              <a:t> - различные изделия из теста, жаренные в масле, лепешки с припёком - мучные изделия из любого теста, к которым на сковородке или в печи "припекли" начинку, посыпали ее на тесто.</a:t>
            </a:r>
          </a:p>
          <a:p>
            <a:endParaRPr lang="ru-RU" dirty="0"/>
          </a:p>
        </p:txBody>
      </p:sp>
      <p:pic>
        <p:nvPicPr>
          <p:cNvPr id="2050" name="Picture 2" descr="C:\Users\Admin\Desktop\8311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500438"/>
            <a:ext cx="5572164" cy="31146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СКОРОДУМКИ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400172"/>
          </a:xfrm>
        </p:spPr>
        <p:txBody>
          <a:bodyPr/>
          <a:lstStyle/>
          <a:p>
            <a:r>
              <a:rPr lang="ru-RU" i="1" dirty="0" err="1" smtClean="0">
                <a:hlinkClick r:id="rId2"/>
              </a:rPr>
              <a:t>Скородумка</a:t>
            </a:r>
            <a:r>
              <a:rPr lang="ru-RU" dirty="0" smtClean="0"/>
              <a:t> — яичница-глазунья, жаренная с хлебом и ветчиной.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57225" y="2571744"/>
            <a:ext cx="30718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cap="all" dirty="0" smtClean="0"/>
              <a:t>БЛИНЫ – СКОРОДУМКИ</a:t>
            </a:r>
            <a:endParaRPr lang="ru-RU" b="1" cap="all" dirty="0"/>
          </a:p>
        </p:txBody>
      </p:sp>
      <p:pic>
        <p:nvPicPr>
          <p:cNvPr id="3077" name="Picture 5" descr="C:\Users\Admin\Desktop\chto-ispech-na-pasxu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1" y="3143247"/>
            <a:ext cx="3929091" cy="3182255"/>
          </a:xfrm>
          <a:prstGeom prst="rect">
            <a:avLst/>
          </a:prstGeom>
          <a:noFill/>
        </p:spPr>
      </p:pic>
      <p:pic>
        <p:nvPicPr>
          <p:cNvPr id="3078" name="Picture 6" descr="C:\Users\Admin\Desktop\bliny_skorodumki-e14875338764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071810"/>
            <a:ext cx="4095779" cy="321471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ПУЛЯРКА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543180"/>
          </a:xfrm>
        </p:spPr>
        <p:txBody>
          <a:bodyPr>
            <a:normAutofit/>
          </a:bodyPr>
          <a:lstStyle/>
          <a:p>
            <a:r>
              <a:rPr lang="ru-RU" dirty="0" smtClean="0"/>
              <a:t>Пулярка (от фр. </a:t>
            </a:r>
            <a:r>
              <a:rPr lang="ru-RU" dirty="0" err="1" smtClean="0"/>
              <a:t>poularde</a:t>
            </a:r>
            <a:r>
              <a:rPr lang="ru-RU" dirty="0" smtClean="0"/>
              <a:t>), иногда </a:t>
            </a:r>
            <a:r>
              <a:rPr lang="ru-RU" dirty="0" err="1" smtClean="0"/>
              <a:t>пулярда</a:t>
            </a:r>
            <a:r>
              <a:rPr lang="ru-RU" dirty="0" smtClean="0"/>
              <a:t> — жирная откормленная курица.  Пулярки быстрее варятся, чем обычные куры, более мясисты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 descr="C:\Users\Admin\Desktop\d7e5372184f5f247514fe90433745ca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928934"/>
            <a:ext cx="4857750" cy="36480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Загадки - шутки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484784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ea typeface="Times New Roman" pitchFamily="18" charset="0"/>
                <a:cs typeface="Arial" pitchFamily="34" charset="0"/>
              </a:rPr>
              <a:t>Какой праздничный наряд носит селедка?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635896" y="2132856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шуба</a:t>
            </a:r>
            <a:endParaRPr lang="ru-RU" sz="3200" dirty="0"/>
          </a:p>
        </p:txBody>
      </p:sp>
      <p:pic>
        <p:nvPicPr>
          <p:cNvPr id="1026" name="Picture 2" descr="E:\еда 2\Новая папка (3)\селедка под шубо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857496"/>
            <a:ext cx="7207868" cy="400050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4644884_4711681_Pir_Bogo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14346" y="0"/>
            <a:ext cx="3929058" cy="3929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Admin\Desktop\img11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50" y="2214554"/>
            <a:ext cx="5357850" cy="4018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857233"/>
            <a:ext cx="72152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Название какого блюда образовано</a:t>
            </a:r>
          </a:p>
          <a:p>
            <a:pPr algn="ctr"/>
            <a:r>
              <a:rPr lang="ru-RU" sz="2800" dirty="0" smtClean="0"/>
              <a:t> от удмуртских слов «ухо» и «хлеб»?</a:t>
            </a:r>
            <a:endParaRPr lang="ru-RU" sz="2800" dirty="0"/>
          </a:p>
        </p:txBody>
      </p:sp>
      <p:pic>
        <p:nvPicPr>
          <p:cNvPr id="6" name="Picture 3" descr="C:\Users\Admin\Desktop\80593449-russian-dumplings-pelmeni-in-white-bow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928934"/>
            <a:ext cx="6426344" cy="363926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71802" y="2071678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пельмени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85720" y="1142984"/>
            <a:ext cx="87153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Лук, капуста и картошка,</a:t>
            </a: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Разных овощей немножко.</a:t>
            </a: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Ты в кастрюле их ищи.</a:t>
            </a: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Это суп с названьем...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9218" name="Picture 2" descr="E:\еда 2\Новая папка (3)\щ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390298"/>
            <a:ext cx="4071998" cy="311053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28992" y="392906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щи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428860" y="714357"/>
            <a:ext cx="428628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Торт императора?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 smtClean="0">
                <a:ea typeface="Times New Roman" pitchFamily="18" charset="0"/>
                <a:cs typeface="Arial" pitchFamily="34" charset="0"/>
              </a:rPr>
              <a:t>                              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8194" name="Picture 2" descr="E:\еда 2\Новая папка (3)\наполеон в полуготовност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000372"/>
            <a:ext cx="4810125" cy="360759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14678" y="1928802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ea typeface="Times New Roman" pitchFamily="18" charset="0"/>
                <a:cs typeface="Arial" pitchFamily="34" charset="0"/>
              </a:rPr>
              <a:t>Наполеон</a:t>
            </a:r>
            <a:endParaRPr lang="ru-RU" sz="3200" dirty="0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714348" y="285728"/>
            <a:ext cx="764386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Назовите мучное кондитерское изделие,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выпеченное в русской печи,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прошедшее много испытаний и съеденный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из-за своей наивности.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                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i="1" dirty="0" smtClean="0">
                <a:ea typeface="Times New Roman" pitchFamily="18" charset="0"/>
                <a:cs typeface="Arial" pitchFamily="34" charset="0"/>
              </a:rPr>
              <a:t>             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Picture 3" descr="E:\еда 2\Новая папка (3)\колоб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428868"/>
            <a:ext cx="3356552" cy="4035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214414" y="785794"/>
            <a:ext cx="664373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Какой рукой нужно есть суп?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Суп нужно есть ложкой</a:t>
            </a:r>
            <a:endParaRPr kumimoji="0" lang="ru-RU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6149" name="Picture 5" descr="http://2.bp.blogspot.com/-NNfVykfuy8U/UgfK4ugo7zI/AAAAAAAAS0U/c5Hn0X7mT1Y/s1600/%D0%9B%D0%BE%D0%B6%D0%BA%D0%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571744"/>
            <a:ext cx="5235446" cy="388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642918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Его закатывают на весь мир</a:t>
            </a:r>
            <a:endParaRPr lang="ru-RU" sz="2800" dirty="0"/>
          </a:p>
        </p:txBody>
      </p:sp>
      <p:pic>
        <p:nvPicPr>
          <p:cNvPr id="53250" name="Picture 2" descr="C:\Users\Admin\Desktop\main_13-Княжеский_пир_превью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428868"/>
            <a:ext cx="5929354" cy="420587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86116" y="1428736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пир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642919"/>
            <a:ext cx="70009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Изготовление какого блюда  не всегда удается с первой попытки? </a:t>
            </a:r>
            <a:endParaRPr lang="ru-RU" sz="3200" dirty="0"/>
          </a:p>
        </p:txBody>
      </p:sp>
      <p:pic>
        <p:nvPicPr>
          <p:cNvPr id="54274" name="Picture 2" descr="C:\Users\Admin\Desktop\Pancake_Caviar_Closeup_4971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857496"/>
            <a:ext cx="4786346" cy="38290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3108" y="2071678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Первый блин комом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МОРОЖЕНОЕ</a:t>
            </a:r>
            <a:endParaRPr lang="ru-RU" dirty="0"/>
          </a:p>
        </p:txBody>
      </p:sp>
      <p:pic>
        <p:nvPicPr>
          <p:cNvPr id="6146" name="Picture 2" descr="C:\Users\Admin\Desktop\slide_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357298"/>
            <a:ext cx="6706661" cy="531574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Польза и вред мороженого</a:t>
            </a:r>
            <a:endParaRPr lang="ru-RU" dirty="0"/>
          </a:p>
        </p:txBody>
      </p:sp>
      <p:pic>
        <p:nvPicPr>
          <p:cNvPr id="7170" name="Picture 2" descr="C:\Users\Admin\Desktop\0014-014-Morozhenoe-polezno-t.k.-Ukrepljaet-kostnuju-tka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5"/>
            <a:ext cx="7858180" cy="542928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472" y="214290"/>
            <a:ext cx="8286808" cy="635798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c30870def6ca515ceee8a72b8cae1--demigods-aesthetic-pjo-aestheti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85794"/>
            <a:ext cx="4143348" cy="4143348"/>
          </a:xfrm>
        </p:spPr>
      </p:pic>
      <p:pic>
        <p:nvPicPr>
          <p:cNvPr id="2050" name="Picture 2" descr="2222299_main14630989_e6c2c841c1de885fbde437688122dddd (670x502, 115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786058"/>
            <a:ext cx="4857784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ХЛЕБ-СОЛЬ</a:t>
            </a:r>
            <a:endParaRPr lang="ru-RU" dirty="0"/>
          </a:p>
        </p:txBody>
      </p:sp>
      <p:pic>
        <p:nvPicPr>
          <p:cNvPr id="4" name="Содержимое 3" descr="98666675_19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214422"/>
            <a:ext cx="7155799" cy="5500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leb_bulochki_vypechka_moloko_kuvshin_70689_300x1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71736" y="0"/>
            <a:ext cx="6572264" cy="30494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C:\Users\Admin\Desktop\хле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908" y="3143248"/>
            <a:ext cx="6858048" cy="35288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g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356" y="0"/>
            <a:ext cx="9082644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0"/>
            <a:ext cx="8786874" cy="6715149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пословицах и поговорках выразилась народная мудрость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есть на печи – все на стол мечи.</a:t>
            </a:r>
          </a:p>
          <a:p>
            <a:r>
              <a:rPr lang="ru-RU" dirty="0" smtClean="0"/>
              <a:t>Поешь рыбки- будут ноги прытки</a:t>
            </a:r>
          </a:p>
          <a:p>
            <a:r>
              <a:rPr lang="ru-RU" dirty="0" smtClean="0"/>
              <a:t>Не поешь толком - будешь волком. </a:t>
            </a:r>
          </a:p>
          <a:p>
            <a:r>
              <a:rPr lang="ru-RU" dirty="0" smtClean="0"/>
              <a:t>Натощак и песня не поется.</a:t>
            </a:r>
          </a:p>
          <a:p>
            <a:r>
              <a:rPr lang="ru-RU" dirty="0" smtClean="0"/>
              <a:t>Чеснок да лук от семи недуг.</a:t>
            </a:r>
          </a:p>
          <a:p>
            <a:r>
              <a:rPr lang="ru-RU" dirty="0" smtClean="0"/>
              <a:t>Здоровье не в пилюле, а в кастрюле.</a:t>
            </a:r>
          </a:p>
          <a:p>
            <a:r>
              <a:rPr lang="ru-RU" dirty="0" smtClean="0"/>
              <a:t>Пей чай, не вдавайся в печаль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399</TotalTime>
  <Words>487</Words>
  <Application>Microsoft Office PowerPoint</Application>
  <PresentationFormat>Экран (4:3)</PresentationFormat>
  <Paragraphs>97</Paragraphs>
  <Slides>39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Апекс</vt:lpstr>
      <vt:lpstr>ЛИТЕРАТУРНОЕ ПУТЕШЕСТВИЕ «ЕДА В ЖИЗНИ И НА СТРАНИЦАХ РУССКОЙ КЛАССИКИ»</vt:lpstr>
      <vt:lpstr>ДРЕВНЯЯ ГРЕЦИЯ</vt:lpstr>
      <vt:lpstr>Слайд 3</vt:lpstr>
      <vt:lpstr>Слайд 4</vt:lpstr>
      <vt:lpstr>РУССКИЙ ХЛЕБ-СОЛЬ</vt:lpstr>
      <vt:lpstr>Слайд 6</vt:lpstr>
      <vt:lpstr>Слайд 7</vt:lpstr>
      <vt:lpstr>Слайд 8</vt:lpstr>
      <vt:lpstr>В пословицах и поговорках выразилась народная мудрость</vt:lpstr>
      <vt:lpstr>"Каким бы ни был стол, есть нужно с умом", - говорили на Руси.</vt:lpstr>
      <vt:lpstr>Слайд 11</vt:lpstr>
      <vt:lpstr>УХА</vt:lpstr>
      <vt:lpstr>ПЕЛЬМЕНИ</vt:lpstr>
      <vt:lpstr>Слайд 14</vt:lpstr>
      <vt:lpstr>Ростбиф</vt:lpstr>
      <vt:lpstr>Трюфели</vt:lpstr>
      <vt:lpstr>СТРАСБУРГСКИЙ ПИРОГ</vt:lpstr>
      <vt:lpstr>Лимбургский сыр </vt:lpstr>
      <vt:lpstr>АНАНАС</vt:lpstr>
      <vt:lpstr>ТЮРЯ</vt:lpstr>
      <vt:lpstr>Студень</vt:lpstr>
      <vt:lpstr>КУРНИК</vt:lpstr>
      <vt:lpstr>ОКРОШКА</vt:lpstr>
      <vt:lpstr>«ВЕЛИКИЕ ПОВАРА» русской литературы</vt:lpstr>
      <vt:lpstr>ШАНЕЖКИ</vt:lpstr>
      <vt:lpstr>ПРЯГЛЫ</vt:lpstr>
      <vt:lpstr>СКОРОДУМКИ</vt:lpstr>
      <vt:lpstr>ПУЛЯРКА</vt:lpstr>
      <vt:lpstr>Загадки - шутки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МОРОЖЕНОЕ</vt:lpstr>
      <vt:lpstr>Польза и вред мороженого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ЛИТЕРАТУРНОЕ ПУТЕШЕСТВИЕ «ЕДА В ЖИЗНИ И НА СТРАНИЦАХ РУССКОЙ КЛАССИКИ»</dc:title>
  <dc:creator>Admin</dc:creator>
  <cp:lastModifiedBy>Lenovo</cp:lastModifiedBy>
  <cp:revision>46</cp:revision>
  <dcterms:created xsi:type="dcterms:W3CDTF">2018-11-25T09:14:08Z</dcterms:created>
  <dcterms:modified xsi:type="dcterms:W3CDTF">2018-11-27T15:17:36Z</dcterms:modified>
</cp:coreProperties>
</file>