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84" r:id="rId2"/>
    <p:sldId id="282" r:id="rId3"/>
    <p:sldId id="256" r:id="rId4"/>
    <p:sldId id="257" r:id="rId5"/>
    <p:sldId id="278" r:id="rId6"/>
    <p:sldId id="285" r:id="rId7"/>
    <p:sldId id="286" r:id="rId8"/>
    <p:sldId id="287" r:id="rId9"/>
    <p:sldId id="288" r:id="rId10"/>
    <p:sldId id="289" r:id="rId11"/>
    <p:sldId id="290" r:id="rId12"/>
    <p:sldId id="260" r:id="rId13"/>
    <p:sldId id="261" r:id="rId14"/>
    <p:sldId id="262" r:id="rId15"/>
    <p:sldId id="263" r:id="rId16"/>
    <p:sldId id="264" r:id="rId17"/>
    <p:sldId id="279" r:id="rId18"/>
    <p:sldId id="266" r:id="rId19"/>
    <p:sldId id="270" r:id="rId20"/>
    <p:sldId id="265" r:id="rId21"/>
    <p:sldId id="258" r:id="rId22"/>
    <p:sldId id="259" r:id="rId23"/>
    <p:sldId id="267" r:id="rId24"/>
    <p:sldId id="269" r:id="rId25"/>
    <p:sldId id="280" r:id="rId26"/>
    <p:sldId id="271" r:id="rId27"/>
    <p:sldId id="291" r:id="rId28"/>
    <p:sldId id="292" r:id="rId29"/>
    <p:sldId id="272" r:id="rId30"/>
    <p:sldId id="281" r:id="rId31"/>
    <p:sldId id="273" r:id="rId32"/>
    <p:sldId id="274" r:id="rId33"/>
    <p:sldId id="276" r:id="rId34"/>
    <p:sldId id="275" r:id="rId35"/>
    <p:sldId id="277" r:id="rId36"/>
    <p:sldId id="294" r:id="rId37"/>
    <p:sldId id="29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3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DD1A0-2CC7-4C37-B665-DCA3A1B548DE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99C2F-D574-471B-9087-7C3D3A387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32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99C2F-D574-471B-9087-7C3D3A387918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22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36E5786-08E6-4427-8291-A77135110D2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033F78-3C5E-4DD2-89D5-131A0F0500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1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ЗОБРАЗИТЕЛЬНОЕ ИСКУССТВО\война\0ba4cd6a35238177b376de5dc94ec1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4"/>
            <a:ext cx="4320480" cy="640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4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ИЗОБРАЗИТЕЛЬНОЕ ИСКУССТВО\война\gallery_picture-c891f375-e192-4edd-bf8a-bfa4b2d5a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72553"/>
            <a:ext cx="7560840" cy="51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34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ИЗОБРАЗИТЕЛЬНОЕ ИСКУССТВО\война\1200fdf07b44ad9dcf3495026cfbc6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836712"/>
            <a:ext cx="802531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7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75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/>
                <a:ea typeface="MS Mincho"/>
              </a:rPr>
              <a:t>История формирования батального жанра</a:t>
            </a:r>
            <a:r>
              <a:rPr lang="ru-RU" sz="5400" dirty="0">
                <a:latin typeface="Times New Roman"/>
                <a:ea typeface="MS Mincho"/>
              </a:rPr>
              <a:t/>
            </a:r>
            <a:br>
              <a:rPr lang="ru-RU" sz="5400" dirty="0">
                <a:latin typeface="Times New Roman"/>
                <a:ea typeface="MS Mincho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3600400" cy="4022261"/>
          </a:xfrm>
        </p:spPr>
        <p:txBody>
          <a:bodyPr/>
          <a:lstStyle/>
          <a:p>
            <a:r>
              <a:rPr lang="ru-RU" sz="2800" b="1" dirty="0" smtClean="0"/>
              <a:t>работы</a:t>
            </a:r>
            <a:r>
              <a:rPr lang="ru-RU" sz="2800" b="1" dirty="0"/>
              <a:t>, демонстрирующие сцены баталий, характерны для искусства древних </a:t>
            </a:r>
            <a:r>
              <a:rPr lang="ru-RU" sz="2800" b="1" dirty="0" smtClean="0"/>
              <a:t>времен</a:t>
            </a:r>
          </a:p>
          <a:p>
            <a:pPr marL="0" indent="0">
              <a:buNone/>
            </a:pPr>
            <a:endParaRPr lang="ru-RU" sz="28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F:\unnamed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40" y="1772816"/>
            <a:ext cx="362902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2601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632848" cy="5030373"/>
          </a:xfrm>
        </p:spPr>
        <p:txBody>
          <a:bodyPr/>
          <a:lstStyle/>
          <a:p>
            <a:r>
              <a:rPr lang="ru-RU" sz="2800" b="1" dirty="0"/>
              <a:t>Живопись и искусство Древней Греции: сцены битв отображены на амфорах, рельефах, декорирующих стены храмов.</a:t>
            </a:r>
          </a:p>
          <a:p>
            <a:endParaRPr lang="ru-RU" dirty="0"/>
          </a:p>
        </p:txBody>
      </p:sp>
      <p:pic>
        <p:nvPicPr>
          <p:cNvPr id="3074" name="Picture 2" descr="F:\unnamed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2" y="3212976"/>
            <a:ext cx="4876800" cy="334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21-840x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176" y="2206863"/>
            <a:ext cx="3821832" cy="432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8217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20688"/>
            <a:ext cx="7632848" cy="5030373"/>
          </a:xfrm>
        </p:spPr>
        <p:txBody>
          <a:bodyPr/>
          <a:lstStyle/>
          <a:p>
            <a:pPr>
              <a:spcAft>
                <a:spcPts val="750"/>
              </a:spcAft>
            </a:pPr>
            <a:r>
              <a:rPr lang="ru-RU" sz="3200" b="1" dirty="0">
                <a:solidFill>
                  <a:srgbClr val="000000"/>
                </a:solidFill>
                <a:ea typeface="MS Mincho"/>
              </a:rPr>
              <a:t>Батальный жанр представлен на изображениях на рельефах храмов времен Римской империи.</a:t>
            </a:r>
            <a:endParaRPr lang="ru-RU" sz="4000" b="1" dirty="0">
              <a:latin typeface="Times New Roman"/>
              <a:ea typeface="MS Mincho"/>
            </a:endParaRPr>
          </a:p>
          <a:p>
            <a:endParaRPr lang="ru-RU" dirty="0"/>
          </a:p>
        </p:txBody>
      </p:sp>
      <p:pic>
        <p:nvPicPr>
          <p:cNvPr id="4098" name="Picture 2" descr="F:\unnamed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078" y="2541700"/>
            <a:ext cx="4413994" cy="409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DSC_ 0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87326"/>
            <a:ext cx="4198439" cy="400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4694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7560840" cy="5102381"/>
          </a:xfrm>
        </p:spPr>
        <p:txBody>
          <a:bodyPr/>
          <a:lstStyle/>
          <a:p>
            <a:r>
              <a:rPr lang="ru-RU" sz="2800" b="1" dirty="0"/>
              <a:t>Во времена Средних веков батальная живопись представлена гобеленами, миниатюрами в книгах, </a:t>
            </a:r>
            <a:endParaRPr lang="en-US" sz="2800" b="1" dirty="0" smtClean="0"/>
          </a:p>
          <a:p>
            <a:pPr marL="0" indent="0">
              <a:buNone/>
            </a:pPr>
            <a:r>
              <a:rPr lang="ru-RU" sz="2800" b="1" dirty="0" smtClean="0"/>
              <a:t>коврами,</a:t>
            </a:r>
            <a:endParaRPr lang="en-US" sz="2800" b="1" dirty="0" smtClean="0"/>
          </a:p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иконами.</a:t>
            </a:r>
          </a:p>
          <a:p>
            <a:endParaRPr lang="ru-RU" dirty="0"/>
          </a:p>
        </p:txBody>
      </p:sp>
      <p:pic>
        <p:nvPicPr>
          <p:cNvPr id="5122" name="Picture 2" descr="F:\sei_214018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514350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1427524828_izrailtyane-presleduyut-madianity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92327"/>
            <a:ext cx="5229533" cy="282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unnamed (8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00" y="3140968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9523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6"/>
            <a:ext cx="7776864" cy="5030373"/>
          </a:xfrm>
        </p:spPr>
        <p:txBody>
          <a:bodyPr>
            <a:normAutofit/>
          </a:bodyPr>
          <a:lstStyle/>
          <a:p>
            <a:pPr>
              <a:spcAft>
                <a:spcPts val="750"/>
              </a:spcAft>
            </a:pPr>
            <a:r>
              <a:rPr lang="ru-RU" sz="3200" b="1" dirty="0">
                <a:solidFill>
                  <a:srgbClr val="000000"/>
                </a:solidFill>
                <a:ea typeface="MS Mincho"/>
              </a:rPr>
              <a:t>В период </a:t>
            </a:r>
            <a:r>
              <a:rPr lang="ru-RU" sz="3200" b="1" u="sng" dirty="0">
                <a:solidFill>
                  <a:srgbClr val="000000"/>
                </a:solidFill>
                <a:ea typeface="MS Mincho"/>
              </a:rPr>
              <a:t>Ренессанса</a:t>
            </a:r>
            <a:r>
              <a:rPr lang="ru-RU" sz="3200" b="1" dirty="0">
                <a:solidFill>
                  <a:srgbClr val="000000"/>
                </a:solidFill>
                <a:ea typeface="MS Mincho"/>
              </a:rPr>
              <a:t> в Италии впервые появляются работы, в который батальный жанр представлен многочисленными шедеврами с реалистичной, динамичной передачей сцены сражения</a:t>
            </a:r>
            <a:r>
              <a:rPr lang="ru-RU" sz="3200" b="1" dirty="0" smtClean="0">
                <a:solidFill>
                  <a:srgbClr val="000000"/>
                </a:solidFill>
                <a:ea typeface="MS Mincho"/>
              </a:rPr>
              <a:t>.</a:t>
            </a:r>
            <a:r>
              <a:rPr lang="ru-RU" sz="4000" dirty="0"/>
              <a:t> </a:t>
            </a:r>
            <a:endParaRPr lang="ru-RU" dirty="0"/>
          </a:p>
        </p:txBody>
      </p:sp>
      <p:pic>
        <p:nvPicPr>
          <p:cNvPr id="6146" name="Picture 2" descr="F:\140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61677"/>
            <a:ext cx="4341862" cy="326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6287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Pieter_Meulener_–_Cavalry_batt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8037"/>
            <a:ext cx="5736724" cy="37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12516_main_foto_1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44"/>
            <a:ext cx="5364088" cy="318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55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8208912" cy="5030373"/>
          </a:xfrm>
        </p:spPr>
        <p:txBody>
          <a:bodyPr>
            <a:normAutofit/>
          </a:bodyPr>
          <a:lstStyle/>
          <a:p>
            <a:r>
              <a:rPr lang="ru-RU" sz="3200" dirty="0"/>
              <a:t>Цель российских живописцев – передать почтение и уважение к героизму военных.</a:t>
            </a:r>
          </a:p>
          <a:p>
            <a:endParaRPr lang="ru-RU" dirty="0"/>
          </a:p>
        </p:txBody>
      </p:sp>
      <p:pic>
        <p:nvPicPr>
          <p:cNvPr id="9218" name="Picture 2" descr="F:\unnamed (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42383"/>
            <a:ext cx="4427984" cy="337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2101_mainfoto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16" y="3631758"/>
            <a:ext cx="453650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9307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564" y="404664"/>
            <a:ext cx="7848872" cy="5390413"/>
          </a:xfrm>
        </p:spPr>
        <p:txBody>
          <a:bodyPr/>
          <a:lstStyle/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black"/>
                </a:solidFill>
              </a:rPr>
              <a:t>Традиция возвышения военных подвигов продолжилась в 20 веке. Особенно это видно в работах послевоенного времени – плакаты, графика, живопись.</a:t>
            </a:r>
          </a:p>
          <a:p>
            <a:endParaRPr lang="ru-RU" dirty="0"/>
          </a:p>
        </p:txBody>
      </p:sp>
      <p:pic>
        <p:nvPicPr>
          <p:cNvPr id="10242" name="Picture 2" descr="F:\unnamed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00808"/>
            <a:ext cx="2933700" cy="459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F:\0ba4cd6a35238177b376de5dc94ec1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25" y="2060848"/>
            <a:ext cx="3638550" cy="496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:\unnamed (1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68" y="2060848"/>
            <a:ext cx="287577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5453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965245" cy="120248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Вы готовы?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772816"/>
            <a:ext cx="7416824" cy="42484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листы бумаги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простые карандаши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ластики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краски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кисти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ёмкости для воды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и</a:t>
            </a:r>
            <a:endParaRPr lang="ru-RU" sz="2800" b="1" dirty="0"/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ваше внимание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3324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Русская батальная живопись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920880" cy="439248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Отличается от аналогичных работ художников из других стран:</a:t>
            </a:r>
          </a:p>
          <a:p>
            <a:r>
              <a:rPr lang="ru-RU" sz="3600" dirty="0"/>
              <a:t>• особым духом патриотизма;</a:t>
            </a:r>
          </a:p>
          <a:p>
            <a:r>
              <a:rPr lang="ru-RU" sz="3600" dirty="0"/>
              <a:t>• реалистичностью;</a:t>
            </a:r>
          </a:p>
          <a:p>
            <a:r>
              <a:rPr lang="ru-RU" sz="3600" dirty="0"/>
              <a:t>• динамикой;</a:t>
            </a:r>
          </a:p>
          <a:p>
            <a:r>
              <a:rPr lang="ru-RU" sz="3600" dirty="0"/>
              <a:t>• детализацией изображений.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9521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836712"/>
            <a:ext cx="7272808" cy="4886357"/>
          </a:xfrm>
        </p:spPr>
        <p:txBody>
          <a:bodyPr>
            <a:normAutofit/>
          </a:bodyPr>
          <a:lstStyle/>
          <a:p>
            <a:r>
              <a:rPr lang="ru-RU" sz="4800" b="1" u="sng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Главное место </a:t>
            </a:r>
            <a:r>
              <a:rPr lang="ru-RU" sz="48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в батальном жанре занимают сцены сухопутных, морских сражений и военных походов.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0819773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836712"/>
            <a:ext cx="7416824" cy="4958365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Художник стремится запечатлеть особо важный или характерный момент битвы, показать героику войны, а часто и раскрыть исторический смысл военных </a:t>
            </a:r>
            <a:r>
              <a:rPr lang="ru-RU" sz="40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событий.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10092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764705"/>
            <a:ext cx="8460432" cy="5401146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b="1" dirty="0">
                <a:solidFill>
                  <a:srgbClr val="C00000"/>
                </a:solidFill>
                <a:ea typeface="MS Mincho"/>
              </a:rPr>
              <a:t>Характеристика батальных картин</a:t>
            </a:r>
            <a:endParaRPr lang="ru-RU" sz="3200" dirty="0">
              <a:solidFill>
                <a:srgbClr val="C00000"/>
              </a:solidFill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Масштабность.</a:t>
            </a:r>
            <a:endParaRPr lang="ru-RU" sz="4000" dirty="0"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Внимание к деталям.</a:t>
            </a:r>
            <a:endParaRPr lang="ru-RU" sz="4000" dirty="0"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Реалистичность передачи объектов.</a:t>
            </a:r>
            <a:endParaRPr lang="ru-RU" sz="4000" dirty="0"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Напряженность, эмоциональность, динамичность.</a:t>
            </a:r>
            <a:endParaRPr lang="ru-RU" sz="4000" dirty="0"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Историческая достоверность.</a:t>
            </a:r>
            <a:endParaRPr lang="ru-RU" sz="4000" dirty="0">
              <a:latin typeface="Times New Roman"/>
              <a:ea typeface="MS Mincho"/>
            </a:endParaRPr>
          </a:p>
          <a:p>
            <a:pPr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ea typeface="MS Mincho"/>
              </a:rPr>
              <a:t>Идейная направленность.</a:t>
            </a:r>
            <a:endParaRPr lang="ru-RU" sz="4000" dirty="0">
              <a:latin typeface="Times New Roman"/>
              <a:ea typeface="MS Mincho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5958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48680"/>
            <a:ext cx="7416824" cy="52565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должен знать художник, который решил нарисовать картину в этом жанре?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872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661375@2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26288"/>
            <a:ext cx="9132168" cy="671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f0-3968779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8"/>
            <a:ext cx="9067028" cy="671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15616343501145729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6288"/>
            <a:ext cx="10369152" cy="683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F:\unnamed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127" y="0"/>
            <a:ext cx="95452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F:\3_pizh_2-782x58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6632"/>
            <a:ext cx="917554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F:\unnamed 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00" y="116632"/>
            <a:ext cx="9499336" cy="67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F:\1319609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128" y="-1"/>
            <a:ext cx="9646739" cy="686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2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016" y="0"/>
            <a:ext cx="7788300" cy="1362075"/>
          </a:xfrm>
        </p:spPr>
        <p:txBody>
          <a:bodyPr>
            <a:normAutofit/>
          </a:bodyPr>
          <a:lstStyle/>
          <a:p>
            <a:r>
              <a:rPr lang="ru-RU" dirty="0" smtClean="0"/>
              <a:t>БОРОДИНСКАЯ ПАНОРАМА  ФРАНЦА РУБО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xudozhnik_Franc_Rubo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16" y="1556792"/>
            <a:ext cx="84455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2806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battle\Статья 13 (2.6) Франц Рубо. Панорама «Бородинская битва» (фрагмент), 1911-19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903649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78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965245" cy="120248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физ. 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img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7056784" cy="482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0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965245" cy="1202485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задание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28800"/>
            <a:ext cx="7272808" cy="40942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Нарисуйте картину в  батальном жанре, посвящённую Великой Отечественной Войне. 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753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Батальная композиция. </a:t>
            </a:r>
            <a:endParaRPr lang="ru-RU" sz="6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История жанра.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0121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Pictures\ФОН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42329"/>
            <a:ext cx="925252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771800" y="1142329"/>
            <a:ext cx="0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300192" y="1142329"/>
            <a:ext cx="47854" cy="3922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8323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965245" cy="1202485"/>
          </a:xfrm>
        </p:spPr>
        <p:txBody>
          <a:bodyPr/>
          <a:lstStyle/>
          <a:p>
            <a:r>
              <a:rPr lang="ru-RU" dirty="0" smtClean="0"/>
              <a:t>Военная форма</a:t>
            </a:r>
            <a:endParaRPr lang="ru-RU" dirty="0"/>
          </a:p>
        </p:txBody>
      </p:sp>
      <p:pic>
        <p:nvPicPr>
          <p:cNvPr id="11266" name="Picture 2" descr="F:\1331051310avatar2big1_465_auto_jpg__1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394493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F:\Letchik-VVS-1943-45-Starshiy-serzhant-donskiye-kavleriyskiye-chasti-19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68760"/>
            <a:ext cx="4191000" cy="543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466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965245" cy="1202485"/>
          </a:xfrm>
        </p:spPr>
        <p:txBody>
          <a:bodyPr/>
          <a:lstStyle/>
          <a:p>
            <a:r>
              <a:rPr lang="ru-RU" dirty="0" smtClean="0"/>
              <a:t>Военная техника</a:t>
            </a:r>
            <a:endParaRPr lang="ru-RU" dirty="0"/>
          </a:p>
        </p:txBody>
      </p:sp>
      <p:pic>
        <p:nvPicPr>
          <p:cNvPr id="12290" name="Picture 2" descr="F:\Новая папка\unnamed (3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056" y="980728"/>
            <a:ext cx="3168352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F:\Новая папка\unnamed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08720"/>
            <a:ext cx="345638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Новая папка\unnamed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79768"/>
            <a:ext cx="3657600" cy="597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1779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Pictures\неб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" y="836712"/>
            <a:ext cx="9254915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979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Pictures\земл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48680"/>
            <a:ext cx="943304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645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Pictures\вод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75" y="1106448"/>
            <a:ext cx="9202463" cy="508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57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Закончи предложения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- Я узнал…</a:t>
            </a:r>
          </a:p>
          <a:p>
            <a:r>
              <a:rPr lang="ru-RU" sz="4000" dirty="0"/>
              <a:t>- Было интересно…</a:t>
            </a:r>
          </a:p>
          <a:p>
            <a:r>
              <a:rPr lang="ru-RU" sz="4000" dirty="0"/>
              <a:t>- Было сложно…</a:t>
            </a:r>
          </a:p>
          <a:p>
            <a:r>
              <a:rPr lang="ru-RU" sz="4000" dirty="0"/>
              <a:t>- У меня получилось…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16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6544" y="2967335"/>
            <a:ext cx="8270919" cy="830997"/>
          </a:xfrm>
          <a:prstGeom prst="rect">
            <a:avLst/>
          </a:prstGeom>
          <a:noFill/>
          <a:scene3d>
            <a:camera prst="orthographicFront">
              <a:rot lat="2100000" lon="1200000" rev="2100000"/>
            </a:camera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56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7272808" cy="5328592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Батальный жанр </a:t>
            </a:r>
            <a:r>
              <a:rPr lang="ru-RU" sz="44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- </a:t>
            </a:r>
            <a:r>
              <a:rPr lang="ru-RU" sz="4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жанр изобразительного искусства, посвященный темам войны и военной жизни.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508385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d654x6c5v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116632"/>
            <a:ext cx="5546576" cy="309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unnamed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28747"/>
            <a:ext cx="5308848" cy="359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95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ЗОБРАЗИТЕЛЬНОЕ ИСКУССТВО\война\f0_3521148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4" y="72170"/>
            <a:ext cx="6072263" cy="34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ИЗОБРАЗИТЕЛЬНОЕ ИСКУССТВО\война\74dd3b26ae6a22237e9aacef8d2b52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624" y="3443285"/>
            <a:ext cx="5080000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95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ЗОБРАЗИТЕЛЬНОЕ ИСКУССТВО\война\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381642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ИЗОБРАЗИТЕЛЬНОЕ ИСКУССТВО\война\unnamed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46735"/>
            <a:ext cx="4001641" cy="50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25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ИЗОБРАЗИТЕЛЬНОЕ ИСКУССТВО\война\3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88843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ИЗОБРАЗИТЕЛЬНОЕ ИСКУССТВО\война\unnamed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1929041"/>
            <a:ext cx="4718976" cy="445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69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battle\Отдых после боя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34317"/>
            <a:ext cx="683779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73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241</TotalTime>
  <Words>308</Words>
  <Application>Microsoft Office PowerPoint</Application>
  <PresentationFormat>Экран (4:3)</PresentationFormat>
  <Paragraphs>51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Кнопка</vt:lpstr>
      <vt:lpstr>Презентация PowerPoint</vt:lpstr>
      <vt:lpstr>Вы готовы?</vt:lpstr>
      <vt:lpstr>Батальная композиция.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формирования батального жанра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Русская батальная живопись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БОРОДИНСКАЯ ПАНОРАМА  ФРАНЦА РУБО</vt:lpstr>
      <vt:lpstr>Презентация PowerPoint</vt:lpstr>
      <vt:lpstr>физ. минутка</vt:lpstr>
      <vt:lpstr>задание</vt:lpstr>
      <vt:lpstr>Презентация PowerPoint</vt:lpstr>
      <vt:lpstr>Военная форма</vt:lpstr>
      <vt:lpstr>Военная техника</vt:lpstr>
      <vt:lpstr>Презентация PowerPoint</vt:lpstr>
      <vt:lpstr>Презентация PowerPoint</vt:lpstr>
      <vt:lpstr>Презентация PowerPoint</vt:lpstr>
      <vt:lpstr>Закончи предложения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Батальная композиция.</dc:title>
  <dc:creator>1</dc:creator>
  <cp:lastModifiedBy>1</cp:lastModifiedBy>
  <cp:revision>25</cp:revision>
  <dcterms:created xsi:type="dcterms:W3CDTF">2020-02-10T10:37:09Z</dcterms:created>
  <dcterms:modified xsi:type="dcterms:W3CDTF">2022-04-19T08:22:50Z</dcterms:modified>
</cp:coreProperties>
</file>