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7" r:id="rId18"/>
    <p:sldId id="278" r:id="rId19"/>
    <p:sldId id="280" r:id="rId20"/>
  </p:sldIdLst>
  <p:sldSz cx="9144000" cy="5143500" type="screen16x9"/>
  <p:notesSz cx="6858000" cy="9144000"/>
  <p:embeddedFontLst>
    <p:embeddedFont>
      <p:font typeface="Montserrat Medium" charset="-52"/>
      <p:regular r:id="rId22"/>
      <p:bold r:id="rId23"/>
      <p:italic r:id="rId24"/>
      <p:bold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Montserrat Light" charset="-52"/>
      <p:regular r:id="rId30"/>
      <p:bold r:id="rId31"/>
      <p:italic r:id="rId32"/>
      <p:boldItalic r:id="rId33"/>
    </p:embeddedFont>
    <p:embeddedFont>
      <p:font typeface="Montserrat" charset="-52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890">
          <p15:clr>
            <a:srgbClr val="9AA0A6"/>
          </p15:clr>
        </p15:guide>
        <p15:guide id="2" pos="889">
          <p15:clr>
            <a:srgbClr val="9AA0A6"/>
          </p15:clr>
        </p15:guide>
        <p15:guide id="3" orient="horz" pos="1080">
          <p15:clr>
            <a:srgbClr val="9AA0A6"/>
          </p15:clr>
        </p15:guide>
        <p15:guide id="4" pos="1506">
          <p15:clr>
            <a:srgbClr val="9AA0A6"/>
          </p15:clr>
        </p15:guide>
        <p15:guide id="5" pos="551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155501AB-9F37-4A8F-A634-004284BFE7EC}">
  <a:tblStyle styleId="{155501AB-9F37-4A8F-A634-004284BFE7E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576"/>
      </p:cViewPr>
      <p:guideLst>
        <p:guide orient="horz" pos="1080"/>
        <p:guide pos="890"/>
        <p:guide pos="889"/>
        <p:guide pos="1506"/>
        <p:guide pos="55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6d219f0a5d_5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6d219f0a5d_5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6d219f0a5d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6d219f0a5d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6d219f0a5d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6d219f0a5d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6d219f0a5d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6d219f0a5d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d005b02e5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6d005b02e5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6d219f0a5d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6d219f0a5d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6d219f0a5d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6d219f0a5d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6d219f0a5d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6d219f0a5d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6d219f0a5d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6d219f0a5d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7df2ad99f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7df2ad99fe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6cee444043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6cee444043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6d219f0a5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6d219f0a5d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d219f0a5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6d219f0a5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d219f0a5d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d219f0a5d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6d219f0a5d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6d219f0a5d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6d219f0a5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6d219f0a5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d219f0a5d_5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d219f0a5d_5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d219f0a5d_5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6d219f0a5d_5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8250" y="1782300"/>
            <a:ext cx="4514100" cy="15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8250" y="3951775"/>
            <a:ext cx="4962000" cy="92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Montserrat Medium"/>
              <a:buNone/>
              <a:defRPr sz="1600">
                <a:solidFill>
                  <a:srgbClr val="666666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268250" y="924850"/>
            <a:ext cx="3564900" cy="5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2100"/>
              <a:buFont typeface="Montserrat Medium"/>
              <a:buNone/>
              <a:defRPr sz="2100">
                <a:solidFill>
                  <a:srgbClr val="F1C23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C232"/>
              </a:buClr>
              <a:buSzPts val="1300"/>
              <a:buNone/>
              <a:defRPr sz="1300">
                <a:solidFill>
                  <a:srgbClr val="F1C23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 mod="1"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48">
          <p15:clr>
            <a:srgbClr val="FA7B17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dark" type="secHead">
  <p:cSld name="Section header dar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268675" y="1210250"/>
            <a:ext cx="8042400" cy="109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/>
          </a:p>
        </p:txBody>
      </p:sp>
    </p:spTree>
  </p:cSld>
  <p:clrMapOvr>
    <a:masterClrMapping/>
  </p:clrMapOvr>
  <p:extLst mod="1"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43">
          <p15:clr>
            <a:srgbClr val="FA7B17"/>
          </p15:clr>
        </p15:guide>
        <p15:guide id="2" pos="5517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dark" type="tx">
  <p:cSld name="Title and body dar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344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1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1297500" y="1564400"/>
            <a:ext cx="7465500" cy="29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16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23850">
              <a:spcBef>
                <a:spcPts val="1600"/>
              </a:spcBef>
              <a:spcAft>
                <a:spcPts val="0"/>
              </a:spcAft>
              <a:buSzPts val="1500"/>
              <a:buFont typeface="Montserrat"/>
              <a:buChar char="○"/>
              <a:defRPr sz="1500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1150">
              <a:spcBef>
                <a:spcPts val="1600"/>
              </a:spcBef>
              <a:spcAft>
                <a:spcPts val="0"/>
              </a:spcAft>
              <a:buSzPts val="1300"/>
              <a:buFont typeface="Montserra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1150">
              <a:spcBef>
                <a:spcPts val="1600"/>
              </a:spcBef>
              <a:spcAft>
                <a:spcPts val="1600"/>
              </a:spcAft>
              <a:buSzPts val="1300"/>
              <a:buFont typeface="Montserra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214300" y="552497"/>
            <a:ext cx="548700" cy="26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rtl="0">
              <a:buNone/>
              <a:defRPr sz="14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 mod="1">
    <p:ext uri="{DCECCB84-F9BA-43D5-87BE-67443E8EF086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5520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2924D-7698-4D81-84F2-B3CC9ED58601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2"/>
          </p:nvPr>
        </p:nvSpPr>
        <p:spPr>
          <a:xfrm>
            <a:off x="1129382" y="2007925"/>
            <a:ext cx="7224504" cy="506100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"Организация ввода и вывода данных на языке программирования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Python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"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Wing IDE</a:t>
            </a:r>
            <a:endParaRPr/>
          </a:p>
        </p:txBody>
      </p:sp>
      <p:sp>
        <p:nvSpPr>
          <p:cNvPr id="189" name="Google Shape;189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  <p:pic>
        <p:nvPicPr>
          <p:cNvPr id="190" name="Google Shape;19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400" y="939750"/>
            <a:ext cx="6532677" cy="405135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5"/>
          <p:cNvSpPr/>
          <p:nvPr/>
        </p:nvSpPr>
        <p:spPr>
          <a:xfrm>
            <a:off x="5296300" y="2890275"/>
            <a:ext cx="1864800" cy="3036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Код программы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92" name="Google Shape;192;p25"/>
          <p:cNvSpPr/>
          <p:nvPr/>
        </p:nvSpPr>
        <p:spPr>
          <a:xfrm>
            <a:off x="2629900" y="4546225"/>
            <a:ext cx="2270400" cy="3036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Результат программы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 txBox="1">
            <a:spLocks noGrp="1"/>
          </p:cNvSpPr>
          <p:nvPr>
            <p:ph type="title"/>
          </p:nvPr>
        </p:nvSpPr>
        <p:spPr>
          <a:xfrm>
            <a:off x="273300" y="1209675"/>
            <a:ext cx="8037900" cy="10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Команда print()</a:t>
            </a:r>
            <a:endParaRPr>
              <a:solidFill>
                <a:srgbClr val="262C3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Команда print()</a:t>
            </a:r>
            <a:endParaRPr/>
          </a:p>
        </p:txBody>
      </p:sp>
      <p:sp>
        <p:nvSpPr>
          <p:cNvPr id="203" name="Google Shape;203;p27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7461300" cy="12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Montserrat Light"/>
                <a:ea typeface="Montserrat Light"/>
                <a:cs typeface="Montserrat Light"/>
                <a:sym typeface="Montserrat Light"/>
              </a:rPr>
              <a:t>Для вывода данных на экран используется команда</a:t>
            </a:r>
            <a:r>
              <a:rPr lang="en" dirty="0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" b="1" dirty="0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print():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04" name="Google Shape;204;p2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sp>
        <p:nvSpPr>
          <p:cNvPr id="205" name="Google Shape;205;p27"/>
          <p:cNvSpPr txBox="1">
            <a:spLocks noGrp="1"/>
          </p:cNvSpPr>
          <p:nvPr>
            <p:ph type="body" idx="4294967295"/>
          </p:nvPr>
        </p:nvSpPr>
        <p:spPr>
          <a:xfrm>
            <a:off x="1429305" y="1741133"/>
            <a:ext cx="5965794" cy="465138"/>
          </a:xfrm>
          <a:prstGeom prst="rect">
            <a:avLst/>
          </a:prstGeom>
          <a:solidFill>
            <a:srgbClr val="434343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print('Мы изучаем язык Python')</a:t>
            </a:r>
            <a:endParaRPr sz="2400" b="1">
              <a:solidFill>
                <a:schemeClr val="bg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800" b="1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 sz="1800"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07" name="Google Shape;207;p27"/>
          <p:cNvSpPr txBox="1">
            <a:spLocks noGrp="1"/>
          </p:cNvSpPr>
          <p:nvPr>
            <p:ph type="body" idx="4294967295"/>
          </p:nvPr>
        </p:nvSpPr>
        <p:spPr>
          <a:xfrm>
            <a:off x="1447060" y="2453274"/>
            <a:ext cx="6091238" cy="6492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 dirty="0">
                <a:latin typeface="Montserrat Light"/>
                <a:ea typeface="Montserrat Light"/>
                <a:cs typeface="Montserrat Light"/>
                <a:sym typeface="Montserrat Light"/>
              </a:rPr>
              <a:t>Кавычки могут быть как одинарными, так и двойными:</a:t>
            </a:r>
            <a:endParaRPr sz="120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Примечания</a:t>
            </a:r>
            <a:endParaRPr/>
          </a:p>
        </p:txBody>
      </p:sp>
      <p:sp>
        <p:nvSpPr>
          <p:cNvPr id="229" name="Google Shape;229;p29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6916800" cy="4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Команда </a:t>
            </a:r>
            <a:r>
              <a:rPr lang="en" b="1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print()</a:t>
            </a: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 записывается только маленькими буквами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31" name="Google Shape;231;p29"/>
          <p:cNvSpPr txBox="1">
            <a:spLocks noGrp="1"/>
          </p:cNvSpPr>
          <p:nvPr>
            <p:ph type="body" idx="4294967295"/>
          </p:nvPr>
        </p:nvSpPr>
        <p:spPr>
          <a:xfrm>
            <a:off x="5965794" y="2252062"/>
            <a:ext cx="2787589" cy="590550"/>
          </a:xfrm>
          <a:prstGeom prst="rect">
            <a:avLst/>
          </a:prstGeom>
          <a:solidFill>
            <a:srgbClr val="434343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2875" rIns="91425" bIns="91425" anchor="t" anchorCtr="0">
            <a:noAutofit/>
          </a:bodyPr>
          <a:lstStyle/>
          <a:p>
            <a:pPr marL="0" lvl="0" indent="0" algn="l" rtl="0">
              <a:lnSpc>
                <a:spcPct val="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Какой хороший день</a:t>
            </a:r>
            <a:r>
              <a:rPr lang="en" sz="1400" dirty="0" smtClean="0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!</a:t>
            </a:r>
            <a:endParaRPr sz="1400">
              <a:solidFill>
                <a:srgbClr val="F1C232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2" name="Google Shape;232;p29"/>
          <p:cNvSpPr txBox="1">
            <a:spLocks noGrp="1"/>
          </p:cNvSpPr>
          <p:nvPr>
            <p:ph type="body" idx="4294967295"/>
          </p:nvPr>
        </p:nvSpPr>
        <p:spPr>
          <a:xfrm>
            <a:off x="230819" y="2056753"/>
            <a:ext cx="3643313" cy="988288"/>
          </a:xfrm>
          <a:prstGeom prst="rect">
            <a:avLst/>
          </a:prstGeom>
          <a:solidFill>
            <a:srgbClr val="434343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28600" rIns="91425" bIns="91425" anchor="t" anchorCtr="0">
            <a:noAutofit/>
          </a:bodyPr>
          <a:lstStyle/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1800" dirty="0" smtClean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Print (‘</a:t>
            </a:r>
            <a:r>
              <a:rPr lang="ru-RU" sz="1800" dirty="0" smtClean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Какой </a:t>
            </a:r>
            <a:r>
              <a:rPr lang="ru-RU" sz="1800" dirty="0" err="1" smtClean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хорощий</a:t>
            </a:r>
            <a:r>
              <a:rPr lang="ru-RU" sz="1800" dirty="0" smtClean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 день</a:t>
            </a:r>
            <a:r>
              <a:rPr lang="en-US" sz="1800" dirty="0" smtClean="0">
                <a:solidFill>
                  <a:schemeClr val="bg1"/>
                </a:solidFill>
                <a:latin typeface="Courier New"/>
                <a:ea typeface="Courier New"/>
                <a:cs typeface="Courier New"/>
                <a:sym typeface="Courier New"/>
              </a:rPr>
              <a:t>!’)</a:t>
            </a:r>
            <a:endParaRPr sz="1800">
              <a:solidFill>
                <a:schemeClr val="bg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33" name="Google Shape;233;p29"/>
          <p:cNvSpPr txBox="1"/>
          <p:nvPr/>
        </p:nvSpPr>
        <p:spPr>
          <a:xfrm>
            <a:off x="1297500" y="1564400"/>
            <a:ext cx="7128000" cy="4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Команда </a:t>
            </a:r>
            <a:r>
              <a:rPr lang="en" sz="1600" b="1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print()</a:t>
            </a:r>
            <a:r>
              <a:rPr lang="en"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выводит текст начиная с новой строки:</a:t>
            </a:r>
            <a:endParaRPr sz="16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35" name="Google Shape;235;p29"/>
          <p:cNvSpPr/>
          <p:nvPr/>
        </p:nvSpPr>
        <p:spPr>
          <a:xfrm>
            <a:off x="4866754" y="2383054"/>
            <a:ext cx="548700" cy="326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6390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>
                <a:latin typeface="Montserrat Light"/>
                <a:ea typeface="Montserrat Light"/>
                <a:cs typeface="Montserrat Light"/>
                <a:sym typeface="Montserrat Light"/>
              </a:rPr>
              <a:t>Задача</a:t>
            </a:r>
            <a:r>
              <a:rPr lang="en" b="0"/>
              <a:t> </a:t>
            </a:r>
            <a:r>
              <a:rPr lang="en"/>
              <a:t>«Здравствуй, мир!»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graphicFrame>
        <p:nvGraphicFramePr>
          <p:cNvPr id="246" name="Google Shape;246;p30"/>
          <p:cNvGraphicFramePr/>
          <p:nvPr/>
        </p:nvGraphicFramePr>
        <p:xfrm>
          <a:off x="2485325" y="2323925"/>
          <a:ext cx="3900075" cy="1386650"/>
        </p:xfrm>
        <a:graphic>
          <a:graphicData uri="http://schemas.openxmlformats.org/drawingml/2006/table">
            <a:tbl>
              <a:tblPr>
                <a:noFill/>
                <a:tableStyleId>{155501AB-9F37-4A8F-A634-004284BFE7EC}</a:tableStyleId>
              </a:tblPr>
              <a:tblGrid>
                <a:gridCol w="1755650"/>
                <a:gridCol w="2144425"/>
              </a:tblGrid>
              <a:tr h="4401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Вывод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  <a:tr h="946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Здравствуй, мир!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</a:tbl>
          </a:graphicData>
        </a:graphic>
      </p:graphicFrame>
      <p:pic>
        <p:nvPicPr>
          <p:cNvPr id="247" name="Google Shape;247;p30"/>
          <p:cNvPicPr preferRelativeResize="0"/>
          <p:nvPr/>
        </p:nvPicPr>
        <p:blipFill rotWithShape="1">
          <a:blip r:embed="rId3">
            <a:alphaModFix/>
          </a:blip>
          <a:srcRect l="2972" r="2972"/>
          <a:stretch/>
        </p:blipFill>
        <p:spPr>
          <a:xfrm>
            <a:off x="1297487" y="1183388"/>
            <a:ext cx="766789" cy="8152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1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4835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latin typeface="Montserrat Light"/>
                <a:ea typeface="Montserrat Light"/>
                <a:cs typeface="Montserrat Light"/>
                <a:sym typeface="Montserrat Light"/>
              </a:rPr>
              <a:t>Задача</a:t>
            </a:r>
            <a:r>
              <a:rPr lang="en" b="0" dirty="0"/>
              <a:t> </a:t>
            </a:r>
            <a:r>
              <a:rPr lang="en" dirty="0"/>
              <a:t>«</a:t>
            </a:r>
            <a:r>
              <a:rPr lang="en" sz="2300" dirty="0"/>
              <a:t>Счастливая последовательность </a:t>
            </a:r>
            <a:r>
              <a:rPr lang="en" dirty="0" smtClean="0"/>
              <a:t>»</a:t>
            </a:r>
            <a:endParaRPr/>
          </a:p>
        </p:txBody>
      </p:sp>
      <p:sp>
        <p:nvSpPr>
          <p:cNvPr id="253" name="Google Shape;253;p31"/>
          <p:cNvSpPr txBox="1">
            <a:spLocks noGrp="1"/>
          </p:cNvSpPr>
          <p:nvPr>
            <p:ph type="body" idx="1"/>
          </p:nvPr>
        </p:nvSpPr>
        <p:spPr>
          <a:xfrm>
            <a:off x="2390900" y="1183400"/>
            <a:ext cx="6390000" cy="8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Montserrat Light"/>
                <a:ea typeface="Montserrat Light"/>
                <a:cs typeface="Montserrat Light"/>
                <a:sym typeface="Montserrat Light"/>
              </a:rPr>
              <a:t>Напишите программу, которая выводит </a:t>
            </a:r>
            <a:r>
              <a:rPr lang="en" dirty="0" smtClean="0">
                <a:latin typeface="Montserrat Light"/>
                <a:ea typeface="Montserrat Light"/>
                <a:cs typeface="Montserrat Light"/>
                <a:sym typeface="Montserrat Light"/>
              </a:rPr>
              <a:t>последовательность </a:t>
            </a:r>
            <a:r>
              <a:rPr lang="en" dirty="0">
                <a:latin typeface="Montserrat Light"/>
                <a:ea typeface="Montserrat Light"/>
                <a:cs typeface="Montserrat Light"/>
                <a:sym typeface="Montserrat Light"/>
              </a:rPr>
              <a:t>чисел 4 8 15 16 23 42, причем каждое число на отдельной строке.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54" name="Google Shape;254;p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  <p:graphicFrame>
        <p:nvGraphicFramePr>
          <p:cNvPr id="255" name="Google Shape;255;p31"/>
          <p:cNvGraphicFramePr/>
          <p:nvPr/>
        </p:nvGraphicFramePr>
        <p:xfrm>
          <a:off x="2496700" y="2278500"/>
          <a:ext cx="3900075" cy="2024940"/>
        </p:xfrm>
        <a:graphic>
          <a:graphicData uri="http://schemas.openxmlformats.org/drawingml/2006/table">
            <a:tbl>
              <a:tblPr>
                <a:noFill/>
                <a:tableStyleId>{155501AB-9F37-4A8F-A634-004284BFE7EC}</a:tableStyleId>
              </a:tblPr>
              <a:tblGrid>
                <a:gridCol w="1755650"/>
                <a:gridCol w="2144425"/>
              </a:tblGrid>
              <a:tr h="381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Вывод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  <a:tr h="1598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 </a:t>
                      </a:r>
                      <a:endParaRPr sz="1600">
                        <a:solidFill>
                          <a:schemeClr val="lt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8 </a:t>
                      </a:r>
                      <a:endParaRPr sz="1600">
                        <a:solidFill>
                          <a:schemeClr val="lt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15 </a:t>
                      </a:r>
                      <a:endParaRPr sz="1600">
                        <a:solidFill>
                          <a:schemeClr val="lt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16 </a:t>
                      </a:r>
                      <a:endParaRPr sz="1600">
                        <a:solidFill>
                          <a:schemeClr val="lt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23 </a:t>
                      </a:r>
                      <a:endParaRPr sz="1600">
                        <a:solidFill>
                          <a:schemeClr val="lt1"/>
                        </a:solidFill>
                        <a:latin typeface="Montserrat Light"/>
                        <a:ea typeface="Montserrat Light"/>
                        <a:cs typeface="Montserrat Light"/>
                        <a:sym typeface="Montserrat Light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600">
                          <a:solidFill>
                            <a:schemeClr val="lt1"/>
                          </a:solidFill>
                          <a:latin typeface="Montserrat Light"/>
                          <a:ea typeface="Montserrat Light"/>
                          <a:cs typeface="Montserrat Light"/>
                          <a:sym typeface="Montserrat Light"/>
                        </a:rPr>
                        <a:t>42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274300" marB="0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</a:tbl>
          </a:graphicData>
        </a:graphic>
      </p:graphicFrame>
      <p:pic>
        <p:nvPicPr>
          <p:cNvPr id="256" name="Google Shape;256;p31"/>
          <p:cNvPicPr preferRelativeResize="0"/>
          <p:nvPr/>
        </p:nvPicPr>
        <p:blipFill rotWithShape="1">
          <a:blip r:embed="rId3">
            <a:alphaModFix/>
          </a:blip>
          <a:srcRect l="2972" r="2972"/>
          <a:stretch/>
        </p:blipFill>
        <p:spPr>
          <a:xfrm>
            <a:off x="1297487" y="1183388"/>
            <a:ext cx="766789" cy="815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 txBox="1">
            <a:spLocks noGrp="1"/>
          </p:cNvSpPr>
          <p:nvPr>
            <p:ph type="title"/>
          </p:nvPr>
        </p:nvSpPr>
        <p:spPr>
          <a:xfrm>
            <a:off x="273300" y="1209675"/>
            <a:ext cx="8037900" cy="10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Команда input()</a:t>
            </a:r>
            <a:endParaRPr>
              <a:solidFill>
                <a:srgbClr val="262C3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4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4835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>
                <a:latin typeface="Montserrat Light"/>
                <a:ea typeface="Montserrat Light"/>
                <a:cs typeface="Montserrat Light"/>
                <a:sym typeface="Montserrat Light"/>
              </a:rPr>
              <a:t>Задача</a:t>
            </a:r>
            <a:r>
              <a:rPr lang="en" b="0"/>
              <a:t> </a:t>
            </a:r>
            <a:r>
              <a:rPr lang="en"/>
              <a:t>«</a:t>
            </a:r>
            <a:r>
              <a:rPr lang="en" sz="2300"/>
              <a:t>Приветствие</a:t>
            </a:r>
            <a:r>
              <a:rPr lang="en"/>
              <a:t>»</a:t>
            </a:r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body" idx="1"/>
          </p:nvPr>
        </p:nvSpPr>
        <p:spPr>
          <a:xfrm>
            <a:off x="2390900" y="1183400"/>
            <a:ext cx="6390000" cy="8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Montserrat Light"/>
                <a:ea typeface="Montserrat Light"/>
                <a:cs typeface="Montserrat Light"/>
                <a:sym typeface="Montserrat Light"/>
              </a:rPr>
              <a:t>Напишите программу, которая запрашивает имя человека и выводит на экран приветствие в виде слова «Привет» (без кавычек), после которого должна стоять запятая и пробел, а затем введенное имя.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79" name="Google Shape;279;p3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  <p:graphicFrame>
        <p:nvGraphicFramePr>
          <p:cNvPr id="280" name="Google Shape;280;p34"/>
          <p:cNvGraphicFramePr/>
          <p:nvPr/>
        </p:nvGraphicFramePr>
        <p:xfrm>
          <a:off x="2485325" y="2552525"/>
          <a:ext cx="3900075" cy="1532940"/>
        </p:xfrm>
        <a:graphic>
          <a:graphicData uri="http://schemas.openxmlformats.org/drawingml/2006/table">
            <a:tbl>
              <a:tblPr>
                <a:noFill/>
                <a:tableStyleId>{155501AB-9F37-4A8F-A634-004284BFE7EC}</a:tableStyleId>
              </a:tblPr>
              <a:tblGrid>
                <a:gridCol w="1755650"/>
                <a:gridCol w="2144425"/>
              </a:tblGrid>
              <a:tr h="412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Вывод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  <a:tr h="5531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Тимур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Привет, Тимур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274300" marB="0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  <a:tr h="5531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Гвидо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Привет, Гвидо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274300" marB="0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</a:tbl>
          </a:graphicData>
        </a:graphic>
      </p:graphicFrame>
      <p:pic>
        <p:nvPicPr>
          <p:cNvPr id="281" name="Google Shape;281;p34"/>
          <p:cNvPicPr preferRelativeResize="0"/>
          <p:nvPr/>
        </p:nvPicPr>
        <p:blipFill rotWithShape="1">
          <a:blip r:embed="rId3">
            <a:alphaModFix/>
          </a:blip>
          <a:srcRect l="2972" r="2972"/>
          <a:stretch/>
        </p:blipFill>
        <p:spPr>
          <a:xfrm>
            <a:off x="1297487" y="1183388"/>
            <a:ext cx="766789" cy="815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4835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>
                <a:latin typeface="Montserrat Light"/>
                <a:ea typeface="Montserrat Light"/>
                <a:cs typeface="Montserrat Light"/>
                <a:sym typeface="Montserrat Light"/>
              </a:rPr>
              <a:t>Задача</a:t>
            </a:r>
            <a:r>
              <a:rPr lang="en" b="0"/>
              <a:t> </a:t>
            </a:r>
            <a:r>
              <a:rPr lang="en"/>
              <a:t>«</a:t>
            </a:r>
            <a:r>
              <a:rPr lang="en" sz="2300"/>
              <a:t>Повторяй за мной-1</a:t>
            </a:r>
            <a:r>
              <a:rPr lang="en"/>
              <a:t>»</a:t>
            </a:r>
            <a:endParaRPr/>
          </a:p>
        </p:txBody>
      </p:sp>
      <p:sp>
        <p:nvSpPr>
          <p:cNvPr id="287" name="Google Shape;287;p35"/>
          <p:cNvSpPr txBox="1">
            <a:spLocks noGrp="1"/>
          </p:cNvSpPr>
          <p:nvPr>
            <p:ph type="body" idx="1"/>
          </p:nvPr>
        </p:nvSpPr>
        <p:spPr>
          <a:xfrm>
            <a:off x="2390900" y="1183400"/>
            <a:ext cx="6390000" cy="8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Montserrat Light"/>
                <a:ea typeface="Montserrat Light"/>
                <a:cs typeface="Montserrat Light"/>
                <a:sym typeface="Montserrat Light"/>
              </a:rPr>
              <a:t>Напишите программу, которая считывает три строки по очереди, а затем выводит их в той же последовательности, каждую на отдельной строчке.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88" name="Google Shape;288;p3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graphicFrame>
        <p:nvGraphicFramePr>
          <p:cNvPr id="289" name="Google Shape;289;p35"/>
          <p:cNvGraphicFramePr/>
          <p:nvPr/>
        </p:nvGraphicFramePr>
        <p:xfrm>
          <a:off x="2485325" y="2323925"/>
          <a:ext cx="3900075" cy="1599315"/>
        </p:xfrm>
        <a:graphic>
          <a:graphicData uri="http://schemas.openxmlformats.org/drawingml/2006/table">
            <a:tbl>
              <a:tblPr>
                <a:noFill/>
                <a:tableStyleId>{155501AB-9F37-4A8F-A634-004284BFE7EC}</a:tableStyleId>
              </a:tblPr>
              <a:tblGrid>
                <a:gridCol w="1755650"/>
                <a:gridCol w="2144425"/>
              </a:tblGrid>
              <a:tr h="412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Вывод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  <a:tr h="117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I was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born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this way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I was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born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  <a:p>
                      <a:pPr marL="0" lvl="0" indent="0" algn="l" rtl="0">
                        <a:lnSpc>
                          <a:spcPct val="10000"/>
                        </a:lnSpc>
                        <a:spcBef>
                          <a:spcPts val="160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1600">
                          <a:solidFill>
                            <a:srgbClr val="FFFFFF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this way</a:t>
                      </a:r>
                      <a:endParaRPr sz="1600">
                        <a:solidFill>
                          <a:srgbClr val="FFFFFF"/>
                        </a:solidFill>
                        <a:latin typeface="Courier New"/>
                        <a:ea typeface="Courier New"/>
                        <a:cs typeface="Courier New"/>
                        <a:sym typeface="Courier New"/>
                      </a:endParaRPr>
                    </a:p>
                  </a:txBody>
                  <a:tcPr marL="91425" marR="91425" marT="274300" marB="0">
                    <a:lnL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34343"/>
                    </a:solidFill>
                  </a:tcPr>
                </a:tc>
              </a:tr>
            </a:tbl>
          </a:graphicData>
        </a:graphic>
      </p:graphicFrame>
      <p:pic>
        <p:nvPicPr>
          <p:cNvPr id="290" name="Google Shape;290;p35"/>
          <p:cNvPicPr preferRelativeResize="0"/>
          <p:nvPr/>
        </p:nvPicPr>
        <p:blipFill rotWithShape="1">
          <a:blip r:embed="rId3">
            <a:alphaModFix/>
          </a:blip>
          <a:srcRect l="2972" r="2972"/>
          <a:stretch/>
        </p:blipFill>
        <p:spPr>
          <a:xfrm>
            <a:off x="1297487" y="1183388"/>
            <a:ext cx="766789" cy="815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7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4835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latin typeface="Montserrat Light"/>
                <a:ea typeface="Montserrat Light"/>
                <a:cs typeface="Montserrat Light"/>
                <a:sym typeface="Montserrat Light"/>
              </a:rPr>
              <a:t>Рефлексия </a:t>
            </a:r>
            <a:r>
              <a:rPr lang="en" dirty="0"/>
              <a:t>«</a:t>
            </a:r>
            <a:r>
              <a:rPr lang="en" sz="2300" dirty="0"/>
              <a:t>В цель!</a:t>
            </a:r>
            <a:r>
              <a:rPr lang="en" dirty="0"/>
              <a:t>»</a:t>
            </a:r>
            <a:endParaRPr/>
          </a:p>
        </p:txBody>
      </p:sp>
      <p:sp>
        <p:nvSpPr>
          <p:cNvPr id="305" name="Google Shape;305;p37"/>
          <p:cNvSpPr txBox="1">
            <a:spLocks noGrp="1"/>
          </p:cNvSpPr>
          <p:nvPr>
            <p:ph type="body" idx="1"/>
          </p:nvPr>
        </p:nvSpPr>
        <p:spPr>
          <a:xfrm>
            <a:off x="2390900" y="1183400"/>
            <a:ext cx="6390000" cy="8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Напишите на листочках ответы на эти три вопроса. </a:t>
            </a:r>
            <a:endParaRPr>
              <a:solidFill>
                <a:srgbClr val="F1C23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306" name="Google Shape;306;p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  <p:sp>
        <p:nvSpPr>
          <p:cNvPr id="308" name="Google Shape;308;p37"/>
          <p:cNvSpPr txBox="1">
            <a:spLocks noGrp="1"/>
          </p:cNvSpPr>
          <p:nvPr>
            <p:ph type="body" idx="4294967295"/>
          </p:nvPr>
        </p:nvSpPr>
        <p:spPr>
          <a:xfrm>
            <a:off x="1682750" y="2063750"/>
            <a:ext cx="7461250" cy="2586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 sz="1600" dirty="0">
                <a:latin typeface="Montserrat Light"/>
                <a:ea typeface="Montserrat Light"/>
                <a:cs typeface="Montserrat Light"/>
                <a:sym typeface="Montserrat Light"/>
              </a:rPr>
              <a:t>Чему я сегодня научился/научилась?</a:t>
            </a:r>
            <a:endParaRPr sz="16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 sz="1600" dirty="0">
                <a:latin typeface="Montserrat Light"/>
                <a:ea typeface="Montserrat Light"/>
                <a:cs typeface="Montserrat Light"/>
                <a:sym typeface="Montserrat Light"/>
              </a:rPr>
              <a:t>Что вызвало трудности? С чем еще предстоит разобраться?</a:t>
            </a:r>
            <a:endParaRPr sz="1600"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Montserrat Light"/>
              <a:buChar char="●"/>
            </a:pPr>
            <a:r>
              <a:rPr lang="en" sz="1600" dirty="0">
                <a:latin typeface="Montserrat Light"/>
                <a:ea typeface="Montserrat Light"/>
                <a:cs typeface="Montserrat Light"/>
                <a:sym typeface="Montserrat Light"/>
              </a:rPr>
              <a:t>Что больше всего понравилось на занятии?</a:t>
            </a:r>
            <a:endParaRPr sz="160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307" name="Google Shape;307;p37"/>
          <p:cNvPicPr preferRelativeResize="0"/>
          <p:nvPr/>
        </p:nvPicPr>
        <p:blipFill rotWithShape="1">
          <a:blip r:embed="rId3">
            <a:alphaModFix/>
          </a:blip>
          <a:srcRect l="2972" r="2972"/>
          <a:stretch/>
        </p:blipFill>
        <p:spPr>
          <a:xfrm>
            <a:off x="1297487" y="1183388"/>
            <a:ext cx="766789" cy="815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Что такое программа?</a:t>
            </a:r>
            <a:endParaRPr/>
          </a:p>
        </p:txBody>
      </p:sp>
      <p:sp>
        <p:nvSpPr>
          <p:cNvPr id="84" name="Google Shape;84;p15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6570900" cy="357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Компьютерная программа - </a:t>
            </a: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это список инструкций для компьютера 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Инструкции могут быть абсолютно произвольными: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считать информацию с клавиатуры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произвести арифметические вычисления </a:t>
            </a:r>
            <a:r>
              <a:rPr lang="en" b="1">
                <a:solidFill>
                  <a:srgbClr val="F1C232"/>
                </a:solidFill>
                <a:latin typeface="Courier New"/>
                <a:ea typeface="Courier New"/>
                <a:cs typeface="Courier New"/>
                <a:sym typeface="Courier New"/>
              </a:rPr>
              <a:t>(+, -, *, /)</a:t>
            </a:r>
            <a:endParaRPr b="1">
              <a:solidFill>
                <a:srgbClr val="F1C232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вывести информацию на экран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4294967295"/>
          </p:nvPr>
        </p:nvSpPr>
        <p:spPr>
          <a:xfrm>
            <a:off x="0" y="4570413"/>
            <a:ext cx="784225" cy="39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Linux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93" name="Google Shape;93;p15"/>
          <p:cNvSpPr txBox="1">
            <a:spLocks noGrp="1"/>
          </p:cNvSpPr>
          <p:nvPr>
            <p:ph type="body" idx="4294967295"/>
          </p:nvPr>
        </p:nvSpPr>
        <p:spPr>
          <a:xfrm>
            <a:off x="0" y="4570413"/>
            <a:ext cx="1204913" cy="39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Telegram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2400" y="3891800"/>
            <a:ext cx="678600" cy="6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0175" y="3831300"/>
            <a:ext cx="811599" cy="81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79393" y="424763"/>
            <a:ext cx="811600" cy="8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32739" y="3174567"/>
            <a:ext cx="678600" cy="66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86900" y="3841744"/>
            <a:ext cx="678600" cy="799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3275" y="3845075"/>
            <a:ext cx="784200" cy="78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Что такое язык программирования?</a:t>
            </a:r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7461300" cy="357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Язык программирования - </a:t>
            </a: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набор определенных правил, согласно которым компьютер может понимать инструкции и выполнять их 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Текст программы называется </a:t>
            </a: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программным кодом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Python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C/C++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C#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Java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PHP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Ruby 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0625" y="2379825"/>
            <a:ext cx="584025" cy="581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71550" y="2138175"/>
            <a:ext cx="584025" cy="58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75024" y="3364800"/>
            <a:ext cx="487975" cy="89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93800" y="3953375"/>
            <a:ext cx="687624" cy="687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28250" y="3076300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10650" y="3073178"/>
            <a:ext cx="687624" cy="687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Типы языков программирования</a:t>
            </a:r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body" idx="1"/>
          </p:nvPr>
        </p:nvSpPr>
        <p:spPr>
          <a:xfrm>
            <a:off x="2973900" y="954800"/>
            <a:ext cx="3082500" cy="45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Языки программирования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18" name="Google Shape;11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0375" y="4393772"/>
            <a:ext cx="354900" cy="338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8484" y="4289300"/>
            <a:ext cx="573566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0852" y="4343923"/>
            <a:ext cx="457686" cy="437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64775" y="4288500"/>
            <a:ext cx="548700" cy="548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2" name="Google Shape;122;p17"/>
          <p:cNvCxnSpPr/>
          <p:nvPr/>
        </p:nvCxnSpPr>
        <p:spPr>
          <a:xfrm flipH="1">
            <a:off x="2608075" y="1384250"/>
            <a:ext cx="557700" cy="402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3" name="Google Shape;123;p17"/>
          <p:cNvCxnSpPr/>
          <p:nvPr/>
        </p:nvCxnSpPr>
        <p:spPr>
          <a:xfrm>
            <a:off x="5445575" y="1427600"/>
            <a:ext cx="786900" cy="32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4" name="Google Shape;124;p17"/>
          <p:cNvSpPr/>
          <p:nvPr/>
        </p:nvSpPr>
        <p:spPr>
          <a:xfrm>
            <a:off x="1721700" y="1905250"/>
            <a:ext cx="1864800" cy="3036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Компилируемые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25" name="Google Shape;125;p17"/>
          <p:cNvSpPr/>
          <p:nvPr/>
        </p:nvSpPr>
        <p:spPr>
          <a:xfrm>
            <a:off x="5607900" y="1901850"/>
            <a:ext cx="2206800" cy="3069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Интерпретируемые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26" name="Google Shape;126;p17"/>
          <p:cNvSpPr txBox="1"/>
          <p:nvPr/>
        </p:nvSpPr>
        <p:spPr>
          <a:xfrm>
            <a:off x="1290675" y="2314125"/>
            <a:ext cx="3151200" cy="18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Если программа написана на компилируемом языке, то перед выполнением ее нужно проверить на наличие синтаксических ошибок и уже после этого перевести в понятную для компьютера форму - машинный код</a:t>
            </a:r>
            <a:endParaRPr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27" name="Google Shape;127;p17"/>
          <p:cNvSpPr txBox="1"/>
          <p:nvPr/>
        </p:nvSpPr>
        <p:spPr>
          <a:xfrm>
            <a:off x="5308075" y="2314125"/>
            <a:ext cx="3365100" cy="14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Если программа написана на интерпретируемом языке, она не переводится целиком в машинный код, а специальная программа, которая называется интерпретатором - идет по коду, анализирует его и выполняет каждую отдельную команду</a:t>
            </a:r>
            <a:endParaRPr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128" name="Google Shape;128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58650" y="4330300"/>
            <a:ext cx="483226" cy="48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78413" y="4322038"/>
            <a:ext cx="483225" cy="48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Язык Python </a:t>
            </a:r>
            <a:endParaRPr/>
          </a:p>
        </p:txBody>
      </p:sp>
      <p:pic>
        <p:nvPicPr>
          <p:cNvPr id="136" name="Google Shape;13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6700" y="1187575"/>
            <a:ext cx="2198650" cy="329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2900" y="1209350"/>
            <a:ext cx="2118444" cy="32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 txBox="1"/>
          <p:nvPr/>
        </p:nvSpPr>
        <p:spPr>
          <a:xfrm>
            <a:off x="2238550" y="4541900"/>
            <a:ext cx="19989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Гвидо Ван Россум</a:t>
            </a:r>
            <a:endParaRPr>
              <a:solidFill>
                <a:srgbClr val="F1C23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5667550" y="4541900"/>
            <a:ext cx="29994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Monty Python’s Flying Circus</a:t>
            </a:r>
            <a:endParaRPr>
              <a:solidFill>
                <a:srgbClr val="F1C23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Преимущества и недостатки Python</a:t>
            </a:r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7461300" cy="2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Язык Python: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интерпретируемый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платформо-независимый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простой язык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встраиваемый скриптовый язык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динамическая типизация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имеет огромную библиотеку классов на любой вкус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3807525" y="3956650"/>
            <a:ext cx="4881900" cy="7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Основным недостатком языка </a:t>
            </a:r>
            <a:r>
              <a:rPr lang="en" sz="1600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Python </a:t>
            </a:r>
            <a:r>
              <a:rPr lang="en" sz="1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является его низкая скорость выполнения</a:t>
            </a:r>
            <a:endParaRPr/>
          </a:p>
        </p:txBody>
      </p:sp>
      <p:pic>
        <p:nvPicPr>
          <p:cNvPr id="148" name="Google Shape;14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09600" y="3869050"/>
            <a:ext cx="820600" cy="82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Задачи решаемые с помощью Python</a:t>
            </a:r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3924900" cy="34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Python </a:t>
            </a: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подходит для: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системного программирования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графических приложений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веб приложений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веб-сценариев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интеграции компонентов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приложений баз данных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приложений анализа данных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0" algn="l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56" name="Google Shape;156;p20"/>
          <p:cNvSpPr txBox="1">
            <a:spLocks noGrp="1"/>
          </p:cNvSpPr>
          <p:nvPr>
            <p:ph type="body" idx="4294967295"/>
          </p:nvPr>
        </p:nvSpPr>
        <p:spPr>
          <a:xfrm>
            <a:off x="5307089" y="973323"/>
            <a:ext cx="3552825" cy="2587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1C232"/>
                </a:solidFill>
                <a:latin typeface="+mj-lt"/>
                <a:ea typeface="Montserrat Light"/>
                <a:cs typeface="Montserrat Light"/>
                <a:sym typeface="Montserrat Light"/>
              </a:rPr>
              <a:t>Python </a:t>
            </a:r>
            <a:r>
              <a:rPr lang="en" sz="1800" dirty="0">
                <a:latin typeface="+mj-lt"/>
                <a:ea typeface="Montserrat Light"/>
                <a:cs typeface="Montserrat Light"/>
                <a:sym typeface="Montserrat Light"/>
              </a:rPr>
              <a:t>не подходит для:</a:t>
            </a:r>
            <a:endParaRPr sz="1800">
              <a:latin typeface="+mj-l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 sz="1800" dirty="0">
                <a:latin typeface="+mj-lt"/>
                <a:ea typeface="Montserrat Light"/>
                <a:cs typeface="Montserrat Light"/>
                <a:sym typeface="Montserrat Light"/>
              </a:rPr>
              <a:t>низкоуровневых приложений</a:t>
            </a:r>
            <a:endParaRPr sz="1800">
              <a:latin typeface="+mj-l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 sz="1800" dirty="0">
                <a:latin typeface="+mj-lt"/>
                <a:ea typeface="Montserrat Light"/>
                <a:cs typeface="Montserrat Light"/>
                <a:sym typeface="Montserrat Light"/>
              </a:rPr>
              <a:t>высокопроизводительных приложений</a:t>
            </a:r>
            <a:endParaRPr sz="1800">
              <a:latin typeface="+mj-l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 sz="1800" dirty="0">
                <a:latin typeface="+mj-lt"/>
                <a:ea typeface="Montserrat Light"/>
                <a:cs typeface="Montserrat Light"/>
                <a:sym typeface="Montserrat Light"/>
              </a:rPr>
              <a:t>создания серьезных игр</a:t>
            </a:r>
            <a:endParaRPr sz="1800">
              <a:latin typeface="+mj-l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3"/>
          <p:cNvSpPr txBox="1">
            <a:spLocks noGrp="1"/>
          </p:cNvSpPr>
          <p:nvPr>
            <p:ph type="title"/>
          </p:nvPr>
        </p:nvSpPr>
        <p:spPr>
          <a:xfrm>
            <a:off x="273300" y="1209675"/>
            <a:ext cx="8037900" cy="109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Среда разработки Wing IDE</a:t>
            </a:r>
            <a:endParaRPr>
              <a:solidFill>
                <a:srgbClr val="262C3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Wing IDE</a:t>
            </a:r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body" idx="1"/>
          </p:nvPr>
        </p:nvSpPr>
        <p:spPr>
          <a:xfrm>
            <a:off x="1297500" y="1107200"/>
            <a:ext cx="7053600" cy="31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Среда разработки</a:t>
            </a: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 — текстовый редактор с дополнительными возможностями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Среда разработки: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находит на компьютере программу-интерпретатор и запускает программу одной кнопкой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форматирует написанный вами код, чтобы его удобно было читать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457200" lvl="0" indent="-3302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</a:pPr>
            <a:r>
              <a:rPr lang="en">
                <a:latin typeface="Montserrat Light"/>
                <a:ea typeface="Montserrat Light"/>
                <a:cs typeface="Montserrat Light"/>
                <a:sym typeface="Montserrat Light"/>
              </a:rPr>
              <a:t>подсказывает, где вы допустили ошибку</a:t>
            </a:r>
            <a:endParaRPr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3" name="Google Shape;183;p2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521</Words>
  <PresentationFormat>Экран (16:9)</PresentationFormat>
  <Paragraphs>129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Montserrat Medium</vt:lpstr>
      <vt:lpstr>Calibri</vt:lpstr>
      <vt:lpstr>Montserrat Light</vt:lpstr>
      <vt:lpstr>Courier New</vt:lpstr>
      <vt:lpstr>Montserrat</vt:lpstr>
      <vt:lpstr>Тема Office</vt:lpstr>
      <vt:lpstr>Слайд 1</vt:lpstr>
      <vt:lpstr>Что такое программа?</vt:lpstr>
      <vt:lpstr>Что такое язык программирования?</vt:lpstr>
      <vt:lpstr>Типы языков программирования</vt:lpstr>
      <vt:lpstr>Язык Python </vt:lpstr>
      <vt:lpstr>Преимущества и недостатки Python</vt:lpstr>
      <vt:lpstr>Задачи решаемые с помощью Python</vt:lpstr>
      <vt:lpstr>Среда разработки Wing IDE</vt:lpstr>
      <vt:lpstr>Wing IDE</vt:lpstr>
      <vt:lpstr>Wing IDE</vt:lpstr>
      <vt:lpstr>Команда print()</vt:lpstr>
      <vt:lpstr>Команда print()</vt:lpstr>
      <vt:lpstr>Примечания</vt:lpstr>
      <vt:lpstr>Задача «Здравствуй, мир!» </vt:lpstr>
      <vt:lpstr>Задача «Счастливая последовательность »</vt:lpstr>
      <vt:lpstr>Команда input()</vt:lpstr>
      <vt:lpstr>Задача «Приветствие»</vt:lpstr>
      <vt:lpstr>Задача «Повторяй за мной-1»</vt:lpstr>
      <vt:lpstr>Рефлексия «В цель!»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Python</dc:title>
  <dc:creator>user</dc:creator>
  <cp:lastModifiedBy>user</cp:lastModifiedBy>
  <cp:revision>3</cp:revision>
  <dcterms:modified xsi:type="dcterms:W3CDTF">2023-01-24T16:57:04Z</dcterms:modified>
</cp:coreProperties>
</file>