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9FF"/>
    <a:srgbClr val="CDE6FF"/>
    <a:srgbClr val="C1E0FF"/>
    <a:srgbClr val="0066FF"/>
    <a:srgbClr val="0033CC"/>
    <a:srgbClr val="81A0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пн 28.03.22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260648"/>
            <a:ext cx="35618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ОБЩАЯ ИНФОРМАЦИЯ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428596" y="785794"/>
            <a:ext cx="8280000" cy="396000"/>
          </a:xfrm>
          <a:prstGeom prst="snip1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МОЖЕТ ВОСПОЛЬЗОВАТЬСЯ СОЦИАЛЬНЫМ КОНТРАКТОМ?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1428736"/>
            <a:ext cx="8250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Малоимущие семьи и малоимущие одиноко проживающие граждане, а также граждане, находящиеся в трудной жизненной ситуации, которые по независящим от них причинам имеют среднедушевой доход семьи ниже величины прожиточного минимума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500034" y="3000372"/>
            <a:ext cx="8280000" cy="39600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КАКИЕ ЦЕЛИ ПРЕДОСТАВЛЯЕТСЯ СОЦИАЛЬНЫЙ КОНТРАКТ?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трелка вправо 33"/>
          <p:cNvSpPr/>
          <p:nvPr/>
        </p:nvSpPr>
        <p:spPr>
          <a:xfrm>
            <a:off x="500034" y="178592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876"/>
            <a:ext cx="18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9504" y="3566802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Прямоугольник 37"/>
          <p:cNvSpPr/>
          <p:nvPr/>
        </p:nvSpPr>
        <p:spPr>
          <a:xfrm>
            <a:off x="357158" y="5572140"/>
            <a:ext cx="1476000" cy="48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Поиск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21322" y="5593090"/>
            <a:ext cx="6922678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b="1" kern="0" spc="-1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Осуществление индивидуальной предпринимательской деятельности</a:t>
            </a:r>
            <a:endParaRPr lang="ru-RU" kern="0" spc="-15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260648"/>
            <a:ext cx="28140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ПОИСК РАБОТЫ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500570"/>
            <a:ext cx="2643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Регистрация гражданина в качестве безработного или ищущего работу в органах занятости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429264"/>
            <a:ext cx="27860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1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286256"/>
            <a:ext cx="1730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УСЛОВИЕ: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42844" y="5857892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42844" y="5072074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5786454"/>
            <a:ext cx="1240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9 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86116" y="642918"/>
            <a:ext cx="5614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ЗАЯВИТЕЛЮ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3357554" y="1142984"/>
            <a:ext cx="5547308" cy="432048"/>
          </a:xfrm>
          <a:prstGeom prst="snip1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Денежная выплата в 2022 году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86644" y="1142984"/>
            <a:ext cx="1548000" cy="43204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13241 ₽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1571612"/>
            <a:ext cx="55473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* Размер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величины прожиточного минимума для трудоспособного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населения,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установленный в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Тверской области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квартал года, предшествующего году заключения социального контракта.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57554" y="1857364"/>
            <a:ext cx="56244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Предоставляется в первый месяц с даты заключения социального контракта и в течение трех месяцев с момента подтверждения факта трудоустройства заявителя.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357554" y="2571744"/>
            <a:ext cx="54877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предусмотрена возможность прохождения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профессионального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обучения или дополнительного образования: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3214678" y="2786058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3428992" y="3143248"/>
            <a:ext cx="5364000" cy="504056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курса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на одного 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143768" y="3143248"/>
            <a:ext cx="1512168" cy="50405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30 000₽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3428992" y="3714752"/>
            <a:ext cx="5363438" cy="82800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Ежемесячная денежная выплата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прохождения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профессионального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или дополнительного 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но не более 3 месяцев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143768" y="3714752"/>
            <a:ext cx="1548000" cy="864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6620,50 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57554" y="4572008"/>
            <a:ext cx="55428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**Размер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половины величины прожиточного минимума для трудоспособного населения, установленной в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Тверской области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квартал года, предшествующего году заключения социального контракта.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4929198"/>
            <a:ext cx="1716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РАБОТОДАТЕЛЮ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57554" y="5143512"/>
            <a:ext cx="5125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предусмотрено: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54" y="5429264"/>
            <a:ext cx="5472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Возмещение фактически произведенных расходов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оплату труда гражданина, прошедшего стажировку, в размере величины минимального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размера оплаты труда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месяц, 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учетом размера страховых взносов, подлежащих уплате в государственные внебюджетные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фонды.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3143240" y="5572140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57158" y="6143644"/>
            <a:ext cx="20974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КОНЕЧНЫЙ</a:t>
            </a:r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57158" y="6429396"/>
            <a:ext cx="2821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Заключение трудового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договора.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142844" y="6500834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61"/>
            <a:ext cx="2700000" cy="2688847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8" name="Скругленный прямоугольник 37"/>
          <p:cNvSpPr/>
          <p:nvPr/>
        </p:nvSpPr>
        <p:spPr>
          <a:xfrm>
            <a:off x="357158" y="3429000"/>
            <a:ext cx="2700000" cy="684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приоритетном порядке оказывается семьям с детьми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344850"/>
            <a:ext cx="65329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ОСУЩЕСТВЛЕНИЕ ИНДИВИДУАЛЬНОЙ  </a:t>
            </a:r>
            <a:endParaRPr lang="ru-RU" sz="2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ПРЕДПРИНИМАТЕЛЬСКОЙ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154" y="5785519"/>
            <a:ext cx="49673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071546"/>
            <a:ext cx="19726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УСЛОВИЕ: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79512" y="609329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56008" y="133018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3952" y="6001543"/>
            <a:ext cx="1329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12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2500306"/>
            <a:ext cx="5214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142844" y="3000372"/>
            <a:ext cx="5766040" cy="151200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Единовременная денежная выплата в размере стоимости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необходимых для ведения предпринимательской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 товаров, в том числе для создания и оснащения дополнительных рабочих мест, с обязательной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регистрацией в налоговом органе гражданина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качестве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индивидуального предпринимателя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самозанятого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572000" y="3357562"/>
            <a:ext cx="1310456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250 000₽</a:t>
            </a:r>
            <a:endParaRPr lang="ru-RU" sz="20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200783" y="5075904"/>
            <a:ext cx="4803265" cy="585344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курса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одного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01547" y="5165593"/>
            <a:ext cx="1374509" cy="49565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30 000₽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596" y="4561964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Дополнительно предусмотрена возможность прохождения профессионального обучения или дополнительного образования: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81042" y="465313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072198" y="4857760"/>
            <a:ext cx="24130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КОНЕЧНЫЙ РЕЗУЛЬТАТ: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857884" y="5357826"/>
            <a:ext cx="3000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Выход на самообеспечение от ведения индивидуальной предпринимательской  деятельности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5572132" y="5643578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28596" y="1285860"/>
            <a:ext cx="553339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Неполучение заявителем или членами его семьи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выплат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индивидуальной предпринимательской деятельности или крестьянского (фермерского) хозяйства через исполнительные органы государственной власти Тверской области, органы местного самоуправления.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214422"/>
            <a:ext cx="2160000" cy="270000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826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0981"/>
            <a:ext cx="8875202" cy="6618378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280682"/>
            <a:ext cx="8712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МЕХАНИЗМ ПОЛУЧЕНИЯ ГОСУДАРСТВЕННОЙ СОЦИАЛЬНОЙ 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ПОМОЩИ НА ОСНОВАНИИ СОЦИАЛЬНОГО КОНТРАКТА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755576" y="1124744"/>
            <a:ext cx="7848871" cy="27334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ЗАЯВИТЕЛЬ подает заявление по установленной форме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одним вырезанным скругленным углом 31"/>
          <p:cNvSpPr/>
          <p:nvPr/>
        </p:nvSpPr>
        <p:spPr>
          <a:xfrm>
            <a:off x="571472" y="1714488"/>
            <a:ext cx="1404000" cy="46800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Посредством почтовой связи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с одним вырезанным скругленным углом 32"/>
          <p:cNvSpPr/>
          <p:nvPr/>
        </p:nvSpPr>
        <p:spPr>
          <a:xfrm>
            <a:off x="571472" y="3286124"/>
            <a:ext cx="8072494" cy="72008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ПРОВЕРКА СВЕДЕНИЙ, УКАЗАННЫХ В ЗАЯВЛЕНИИ: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-направление межведомственных запросов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-проверка жизненных условий заявителя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с одним вырезанным скругленным углом 33"/>
          <p:cNvSpPr/>
          <p:nvPr/>
        </p:nvSpPr>
        <p:spPr>
          <a:xfrm>
            <a:off x="571472" y="4286256"/>
            <a:ext cx="8063184" cy="632842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ПЕРЕДАЧА ДОКУМЕНТОВ В КОМИССИЮ, СОЗДАННУЮ ПРИ ГКУ ТВЕРСКОЙ ОБЛАСТИ «ЦЕНТР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ПОДДЕРЖКИ НАСЕЛЕНИЯ»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с одним вырезанным скругленным углом 34"/>
          <p:cNvSpPr/>
          <p:nvPr/>
        </p:nvSpPr>
        <p:spPr>
          <a:xfrm>
            <a:off x="714348" y="5214950"/>
            <a:ext cx="7920308" cy="283674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ПРИНЯТИЕ РЕШЕНИЯ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с одним вырезанным скругленным углом 35"/>
          <p:cNvSpPr/>
          <p:nvPr/>
        </p:nvSpPr>
        <p:spPr>
          <a:xfrm>
            <a:off x="4786314" y="5857892"/>
            <a:ext cx="3744415" cy="727294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НАЗНАЧЕНИИ ПОМОЩИ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СОЦИАЛЬНОГО КОНТРАКТА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с одним вырезанным скругленным углом 36"/>
          <p:cNvSpPr/>
          <p:nvPr/>
        </p:nvSpPr>
        <p:spPr>
          <a:xfrm>
            <a:off x="714348" y="5857892"/>
            <a:ext cx="3621971" cy="727294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ОТКАЗЕ В НАЗНАЧЕНИИ ПОМОЩИ НА ОСНОВАНИИ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СОЦИАЛЬНОГО КОНТРАКТА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14348" y="5500702"/>
            <a:ext cx="7848870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течение 10 дней заявителю направляется уведомление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Tolmacheva\Desktop\СК на сайт\заявле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142984"/>
            <a:ext cx="216000" cy="216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xtLst/>
        </p:spPr>
      </p:pic>
      <p:sp>
        <p:nvSpPr>
          <p:cNvPr id="39" name="Прямоугольник 38"/>
          <p:cNvSpPr/>
          <p:nvPr/>
        </p:nvSpPr>
        <p:spPr>
          <a:xfrm rot="16200000">
            <a:off x="-1598499" y="2904111"/>
            <a:ext cx="3843428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более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 дней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Tolmacheva\Desktop\СК на сайт\clock_watch_time_hou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3043" y="3785991"/>
            <a:ext cx="247450" cy="2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427360" y="1261413"/>
            <a:ext cx="38202" cy="410400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35" idx="2"/>
          </p:cNvCxnSpPr>
          <p:nvPr/>
        </p:nvCxnSpPr>
        <p:spPr>
          <a:xfrm>
            <a:off x="457569" y="5356787"/>
            <a:ext cx="256779" cy="158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Прямая со стрелкой 2048"/>
          <p:cNvCxnSpPr/>
          <p:nvPr/>
        </p:nvCxnSpPr>
        <p:spPr>
          <a:xfrm>
            <a:off x="465562" y="1261414"/>
            <a:ext cx="290014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Стрелка вниз 2050"/>
          <p:cNvSpPr/>
          <p:nvPr/>
        </p:nvSpPr>
        <p:spPr>
          <a:xfrm>
            <a:off x="3929058" y="1428736"/>
            <a:ext cx="302464" cy="252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низ 46"/>
          <p:cNvSpPr/>
          <p:nvPr/>
        </p:nvSpPr>
        <p:spPr>
          <a:xfrm>
            <a:off x="4429124" y="3000372"/>
            <a:ext cx="302464" cy="288032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>
            <a:off x="4429124" y="4000504"/>
            <a:ext cx="302464" cy="279937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>
            <a:off x="4429124" y="4929198"/>
            <a:ext cx="302464" cy="28092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>
            <a:off x="1785918" y="5500702"/>
            <a:ext cx="302464" cy="324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>
            <a:off x="7143768" y="5500702"/>
            <a:ext cx="302464" cy="324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одним вырезанным скругленным углом 25"/>
          <p:cNvSpPr/>
          <p:nvPr/>
        </p:nvSpPr>
        <p:spPr>
          <a:xfrm>
            <a:off x="5786446" y="2428868"/>
            <a:ext cx="2880000" cy="54000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ГАУ Тверской области МФЦ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7429520" y="1428736"/>
            <a:ext cx="302464" cy="252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с одним вырезанным скругленным углом 28"/>
          <p:cNvSpPr/>
          <p:nvPr/>
        </p:nvSpPr>
        <p:spPr>
          <a:xfrm>
            <a:off x="6286512" y="1714488"/>
            <a:ext cx="2304000" cy="46800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личном обращении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с одним вырезанным скругленным углом 29"/>
          <p:cNvSpPr/>
          <p:nvPr/>
        </p:nvSpPr>
        <p:spPr>
          <a:xfrm>
            <a:off x="2071670" y="1714488"/>
            <a:ext cx="4032000" cy="46800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форме электронных документов через Единый Портал государственных и муниципальных услуг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7429520" y="2214554"/>
            <a:ext cx="302464" cy="216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с одним вырезанным скругленным углом 39"/>
          <p:cNvSpPr/>
          <p:nvPr/>
        </p:nvSpPr>
        <p:spPr>
          <a:xfrm>
            <a:off x="571472" y="2428868"/>
            <a:ext cx="4896000" cy="54000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ГКУ Тверской области «ЦЕНТР СОЦИАЛЬНОЙ ПОДДЕРЖКИ НАСЕЛЕНИЯ»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трелка вниз 40"/>
          <p:cNvSpPr/>
          <p:nvPr/>
        </p:nvSpPr>
        <p:spPr>
          <a:xfrm>
            <a:off x="1142976" y="1428736"/>
            <a:ext cx="302464" cy="252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>
            <a:off x="3929058" y="2214554"/>
            <a:ext cx="302464" cy="216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>
            <a:off x="1071538" y="2214554"/>
            <a:ext cx="302464" cy="216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с двумя скругленными противолежащими углами 52"/>
          <p:cNvSpPr/>
          <p:nvPr/>
        </p:nvSpPr>
        <p:spPr>
          <a:xfrm>
            <a:off x="0" y="0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2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1197</TotalTime>
  <Words>506</Words>
  <Application>Microsoft Office PowerPoint</Application>
  <PresentationFormat>Экран (4:3)</PresentationFormat>
  <Paragraphs>80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Ванаг Мария Владимировна</dc:creator>
  <cp:lastModifiedBy>Пользователь</cp:lastModifiedBy>
  <cp:revision>154</cp:revision>
  <dcterms:created xsi:type="dcterms:W3CDTF">2021-03-15T12:05:29Z</dcterms:created>
  <dcterms:modified xsi:type="dcterms:W3CDTF">2022-03-28T10:44:01Z</dcterms:modified>
</cp:coreProperties>
</file>